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7" r:id="rId4"/>
    <p:sldId id="274" r:id="rId5"/>
    <p:sldId id="268" r:id="rId6"/>
    <p:sldId id="269" r:id="rId7"/>
    <p:sldId id="275" r:id="rId8"/>
    <p:sldId id="271" r:id="rId9"/>
    <p:sldId id="270" r:id="rId10"/>
    <p:sldId id="266" r:id="rId11"/>
  </p:sldIdLst>
  <p:sldSz cx="6858000" cy="9903460" type="A4"/>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8.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0798"/>
            <a:ext cx="5143500" cy="344792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57250" y="5201683"/>
            <a:ext cx="5143500" cy="23910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275"/>
            <a:ext cx="1478756" cy="839284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527275"/>
            <a:ext cx="4350544" cy="839284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023"/>
            <a:ext cx="5915025" cy="4119622"/>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916" y="6627618"/>
            <a:ext cx="5915025" cy="21664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2636375"/>
            <a:ext cx="2914650" cy="628374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471863" y="2636375"/>
            <a:ext cx="2914650" cy="628374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275"/>
            <a:ext cx="5915025" cy="191423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2381" y="2427758"/>
            <a:ext cx="2901255"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72381" y="3617565"/>
            <a:ext cx="2901255" cy="532089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3471863" y="2427758"/>
            <a:ext cx="2915543"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3471863" y="3617565"/>
            <a:ext cx="2915543" cy="532089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40"/>
            <a:ext cx="2211883" cy="231084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15543" y="1425935"/>
            <a:ext cx="3471863" cy="70379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240"/>
            <a:ext cx="2211883" cy="231084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15543" y="1425935"/>
            <a:ext cx="3471863" cy="70379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527275"/>
            <a:ext cx="5915025" cy="1914238"/>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2636375"/>
            <a:ext cx="5915025" cy="628374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71488" y="9179170"/>
            <a:ext cx="1543050" cy="527275"/>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2271713" y="9179170"/>
            <a:ext cx="2314575" cy="5272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9179170"/>
            <a:ext cx="1543050" cy="527275"/>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1" Type="http://schemas.openxmlformats.org/officeDocument/2006/relationships/slideLayout" Target="../slideLayouts/slideLayout7.xml"/><Relationship Id="rId10" Type="http://schemas.openxmlformats.org/officeDocument/2006/relationships/image" Target="../media/image5.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9.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993775" y="4044315"/>
            <a:ext cx="5248910" cy="5239385"/>
            <a:chOff x="1565" y="6369"/>
            <a:chExt cx="8266" cy="8251"/>
          </a:xfrm>
        </p:grpSpPr>
        <p:pic>
          <p:nvPicPr>
            <p:cNvPr id="11" name="图片 10"/>
            <p:cNvPicPr>
              <a:picLocks noChangeAspect="1"/>
            </p:cNvPicPr>
            <p:nvPr>
              <p:custDataLst>
                <p:tags r:id="rId1"/>
              </p:custDataLst>
            </p:nvPr>
          </p:nvPicPr>
          <p:blipFill>
            <a:blip r:embed="rId2">
              <a:lum bright="-18000" contrast="42000"/>
            </a:blip>
            <a:stretch>
              <a:fillRect/>
            </a:stretch>
          </p:blipFill>
          <p:spPr>
            <a:xfrm>
              <a:off x="1565" y="13264"/>
              <a:ext cx="8226" cy="1357"/>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1605" y="11493"/>
              <a:ext cx="8225" cy="1400"/>
            </a:xfrm>
            <a:prstGeom prst="rect">
              <a:avLst/>
            </a:prstGeom>
          </p:spPr>
        </p:pic>
        <p:pic>
          <p:nvPicPr>
            <p:cNvPr id="8" name="图片 7"/>
            <p:cNvPicPr>
              <a:picLocks noChangeAspect="1"/>
            </p:cNvPicPr>
            <p:nvPr>
              <p:custDataLst>
                <p:tags r:id="rId5"/>
              </p:custDataLst>
            </p:nvPr>
          </p:nvPicPr>
          <p:blipFill>
            <a:blip r:embed="rId6">
              <a:lum bright="-12000" contrast="36000"/>
            </a:blip>
            <a:stretch>
              <a:fillRect/>
            </a:stretch>
          </p:blipFill>
          <p:spPr>
            <a:xfrm>
              <a:off x="1605" y="9906"/>
              <a:ext cx="8226" cy="1327"/>
            </a:xfrm>
            <a:prstGeom prst="rect">
              <a:avLst/>
            </a:prstGeom>
          </p:spPr>
        </p:pic>
        <p:pic>
          <p:nvPicPr>
            <p:cNvPr id="7" name="图片 6"/>
            <p:cNvPicPr>
              <a:picLocks noChangeAspect="1"/>
            </p:cNvPicPr>
            <p:nvPr>
              <p:custDataLst>
                <p:tags r:id="rId7"/>
              </p:custDataLst>
            </p:nvPr>
          </p:nvPicPr>
          <p:blipFill>
            <a:blip r:embed="rId8">
              <a:lum bright="-18000" contrast="36000"/>
            </a:blip>
            <a:stretch>
              <a:fillRect/>
            </a:stretch>
          </p:blipFill>
          <p:spPr>
            <a:xfrm>
              <a:off x="1605" y="8126"/>
              <a:ext cx="8106" cy="1296"/>
            </a:xfrm>
            <a:prstGeom prst="rect">
              <a:avLst/>
            </a:prstGeom>
          </p:spPr>
        </p:pic>
        <p:pic>
          <p:nvPicPr>
            <p:cNvPr id="6" name="图片 5"/>
            <p:cNvPicPr>
              <a:picLocks noChangeAspect="1"/>
            </p:cNvPicPr>
            <p:nvPr>
              <p:custDataLst>
                <p:tags r:id="rId9"/>
              </p:custDataLst>
            </p:nvPr>
          </p:nvPicPr>
          <p:blipFill>
            <a:blip r:embed="rId10">
              <a:lum bright="-24000" contrast="54000"/>
            </a:blip>
            <a:stretch>
              <a:fillRect/>
            </a:stretch>
          </p:blipFill>
          <p:spPr>
            <a:xfrm>
              <a:off x="1605" y="6369"/>
              <a:ext cx="8136" cy="1321"/>
            </a:xfrm>
            <a:prstGeom prst="rect">
              <a:avLst/>
            </a:prstGeom>
          </p:spPr>
        </p:pic>
      </p:grpSp>
      <p:sp>
        <p:nvSpPr>
          <p:cNvPr id="5" name="文本框 4"/>
          <p:cNvSpPr txBox="1"/>
          <p:nvPr/>
        </p:nvSpPr>
        <p:spPr>
          <a:xfrm>
            <a:off x="417830" y="441960"/>
            <a:ext cx="5958840" cy="9146540"/>
          </a:xfrm>
          <a:prstGeom prst="rect">
            <a:avLst/>
          </a:prstGeom>
          <a:noFill/>
        </p:spPr>
        <p:txBody>
          <a:bodyPr wrap="square" rtlCol="0" anchor="t">
            <a:spAutoFit/>
          </a:bodyPr>
          <a:p>
            <a:pPr algn="ctr">
              <a:lnSpc>
                <a:spcPct val="120000"/>
              </a:lnSpc>
              <a:spcBef>
                <a:spcPts val="0"/>
              </a:spcBef>
              <a:spcAft>
                <a:spcPts val="0"/>
              </a:spcAft>
            </a:pPr>
            <a:r>
              <a:rPr lang="zh-CN" altLang="en-US" sz="1600" b="1"/>
              <a:t>2023年广东省初中学业水平考试</a:t>
            </a:r>
            <a:endParaRPr lang="zh-CN" altLang="en-US" sz="1600" b="1"/>
          </a:p>
          <a:p>
            <a:pPr algn="ctr">
              <a:lnSpc>
                <a:spcPct val="120000"/>
              </a:lnSpc>
              <a:spcBef>
                <a:spcPts val="0"/>
              </a:spcBef>
              <a:spcAft>
                <a:spcPts val="0"/>
              </a:spcAft>
            </a:pPr>
            <a:r>
              <a:rPr lang="zh-CN" altLang="en-US" b="1"/>
              <a:t>英  语</a:t>
            </a:r>
            <a:endParaRPr lang="zh-CN" altLang="en-US" b="1"/>
          </a:p>
          <a:p>
            <a:pPr>
              <a:lnSpc>
                <a:spcPct val="120000"/>
              </a:lnSpc>
              <a:spcBef>
                <a:spcPts val="0"/>
              </a:spcBef>
              <a:spcAft>
                <a:spcPts val="0"/>
              </a:spcAft>
            </a:pPr>
            <a:r>
              <a:rPr lang="zh-CN" altLang="en-US" sz="1000"/>
              <a:t>本试卷共10页，81小题，满分120分。考试用时90分钟。</a:t>
            </a:r>
            <a:endParaRPr lang="zh-CN" altLang="en-US" sz="1000"/>
          </a:p>
          <a:p>
            <a:pPr>
              <a:lnSpc>
                <a:spcPct val="120000"/>
              </a:lnSpc>
              <a:spcBef>
                <a:spcPts val="0"/>
              </a:spcBef>
              <a:spcAft>
                <a:spcPts val="0"/>
              </a:spcAft>
            </a:pPr>
            <a:r>
              <a:rPr lang="zh-CN" altLang="en-US" sz="1000" b="1"/>
              <a:t>注意事项：</a:t>
            </a:r>
            <a:r>
              <a:rPr lang="zh-CN" altLang="en-US" sz="1000"/>
              <a:t>1.</a:t>
            </a:r>
            <a:r>
              <a:rPr lang="en-US" altLang="zh-CN" sz="1000"/>
              <a:t> </a:t>
            </a:r>
            <a:r>
              <a:rPr lang="zh-CN" altLang="en-US" sz="1000"/>
              <a:t>答卷前，考生务必用黑色字迹的钢笔或签字笔将自己的准考证号、姓名、考场号和座位号</a:t>
            </a:r>
            <a:r>
              <a:rPr lang="en-US" altLang="zh-CN" sz="1000"/>
              <a:t>      </a:t>
            </a:r>
            <a:endParaRPr lang="en-US" altLang="zh-CN" sz="1000"/>
          </a:p>
          <a:p>
            <a:pPr>
              <a:lnSpc>
                <a:spcPct val="120000"/>
              </a:lnSpc>
              <a:spcBef>
                <a:spcPts val="0"/>
              </a:spcBef>
              <a:spcAft>
                <a:spcPts val="0"/>
              </a:spcAft>
            </a:pPr>
            <a:r>
              <a:rPr lang="en-US" altLang="zh-CN" sz="1000"/>
              <a:t>                          </a:t>
            </a:r>
            <a:r>
              <a:rPr lang="zh-CN" altLang="en-US" sz="1000"/>
              <a:t>填写在答题卡上。用2B铅笔在“考场号”和“座位号”栏相应位置填涂自己的考场号和座</a:t>
            </a:r>
            <a:r>
              <a:rPr lang="en-US" altLang="zh-CN" sz="1000"/>
              <a:t> </a:t>
            </a:r>
            <a:endParaRPr lang="en-US" altLang="zh-CN" sz="1000"/>
          </a:p>
          <a:p>
            <a:pPr>
              <a:lnSpc>
                <a:spcPct val="120000"/>
              </a:lnSpc>
              <a:spcBef>
                <a:spcPts val="0"/>
              </a:spcBef>
              <a:spcAft>
                <a:spcPts val="0"/>
              </a:spcAft>
            </a:pPr>
            <a:r>
              <a:rPr lang="en-US" altLang="zh-CN" sz="1000"/>
              <a:t>                          </a:t>
            </a:r>
            <a:r>
              <a:rPr lang="zh-CN" altLang="en-US" sz="1000"/>
              <a:t>位号。将条形码粘贴在答题卡“条形码粘贴处”。</a:t>
            </a:r>
            <a:endParaRPr lang="zh-CN" altLang="en-US" sz="1000"/>
          </a:p>
          <a:p>
            <a:pPr marL="768350" indent="-129540">
              <a:lnSpc>
                <a:spcPct val="120000"/>
              </a:lnSpc>
              <a:spcBef>
                <a:spcPts val="0"/>
              </a:spcBef>
              <a:spcAft>
                <a:spcPts val="0"/>
              </a:spcAft>
            </a:pPr>
            <a:r>
              <a:rPr lang="zh-CN" altLang="en-US" sz="1000"/>
              <a:t>2.作答选择题时，选出每小题答案后，用2B铅笔把答题卡上对应题目选项的答案信息点涂黑；如需改动，用橡皮擦干净后，再选涂其他答案，答案不能答在试卷上。</a:t>
            </a:r>
            <a:endParaRPr lang="zh-CN" altLang="en-US" sz="1000"/>
          </a:p>
          <a:p>
            <a:pPr marL="768350" indent="-129540">
              <a:lnSpc>
                <a:spcPct val="120000"/>
              </a:lnSpc>
              <a:spcBef>
                <a:spcPts val="0"/>
              </a:spcBef>
              <a:spcAft>
                <a:spcPts val="0"/>
              </a:spcAft>
            </a:pPr>
            <a:r>
              <a:rPr lang="zh-CN" altLang="en-US" sz="1000"/>
              <a:t>3.非选择题必须用黑色字迹的钢笔或签字笔作答，答案必须写在答题卡各题目指定区域内相应位置上；如需改动，先划掉原来的答案，然后再写上新的答案；不准使用铅笔和涂改液。不按以上要求作答的答案无效。</a:t>
            </a:r>
            <a:endParaRPr lang="zh-CN" altLang="en-US" sz="1000"/>
          </a:p>
          <a:p>
            <a:pPr marL="768350" indent="-129540">
              <a:lnSpc>
                <a:spcPct val="120000"/>
              </a:lnSpc>
              <a:spcBef>
                <a:spcPts val="0"/>
              </a:spcBef>
              <a:spcAft>
                <a:spcPts val="0"/>
              </a:spcAft>
            </a:pPr>
            <a:r>
              <a:rPr lang="zh-CN" altLang="en-US" sz="1000"/>
              <a:t>4.考生必须保持答题卡的整洁。考试结束后，将试卷和答题卡一并交回。</a:t>
            </a:r>
            <a:endParaRPr lang="zh-CN" altLang="en-US" sz="1000"/>
          </a:p>
          <a:p>
            <a:pPr>
              <a:lnSpc>
                <a:spcPct val="120000"/>
              </a:lnSpc>
              <a:spcBef>
                <a:spcPts val="0"/>
              </a:spcBef>
              <a:spcAft>
                <a:spcPts val="0"/>
              </a:spcAft>
            </a:pPr>
            <a:r>
              <a:rPr lang="zh-CN" altLang="en-US" sz="1200" b="1"/>
              <a:t>一、听说应用</a:t>
            </a:r>
            <a:r>
              <a:rPr lang="en-US" altLang="zh-CN" sz="1200"/>
              <a:t> </a:t>
            </a:r>
            <a:r>
              <a:rPr lang="zh-CN" altLang="en-US" sz="1200"/>
              <a:t>(本大题共30小题，每小题1分，共30分；A、B、C、D部分为听力理解，E部分为情景对话)</a:t>
            </a:r>
            <a:endParaRPr lang="zh-CN" altLang="en-US" sz="1200"/>
          </a:p>
          <a:p>
            <a:pPr>
              <a:lnSpc>
                <a:spcPct val="120000"/>
              </a:lnSpc>
              <a:spcBef>
                <a:spcPts val="0"/>
              </a:spcBef>
              <a:spcAft>
                <a:spcPts val="0"/>
              </a:spcAft>
            </a:pPr>
            <a:r>
              <a:rPr lang="zh-CN" altLang="en-US" sz="1200" b="1"/>
              <a:t>A.</a:t>
            </a:r>
            <a:r>
              <a:rPr lang="en-US" altLang="zh-CN" sz="1200" b="1"/>
              <a:t>   </a:t>
            </a:r>
            <a:r>
              <a:rPr lang="zh-CN" altLang="en-US" sz="1200" b="1"/>
              <a:t>听句子(本题共5小题，每小题1分，共5分)</a:t>
            </a:r>
            <a:r>
              <a:rPr lang="en-US" altLang="zh-CN" sz="1200" b="1"/>
              <a:t> </a:t>
            </a:r>
            <a:r>
              <a:rPr lang="zh-CN" altLang="en-US" sz="1200"/>
              <a:t>请根据所听内容，选择符合题意的图画回答问题，并将答题卡上对应题目所选的选项涂黑。每个句子听两遍。</a:t>
            </a:r>
            <a:endParaRPr lang="zh-CN" altLang="en-US" sz="1200"/>
          </a:p>
          <a:p>
            <a:pPr>
              <a:lnSpc>
                <a:spcPct val="120000"/>
              </a:lnSpc>
              <a:spcBef>
                <a:spcPts val="0"/>
              </a:spcBef>
              <a:spcAft>
                <a:spcPts val="0"/>
              </a:spcAft>
            </a:pPr>
            <a:r>
              <a:rPr lang="en-US" altLang="zh-CN" sz="1200"/>
              <a:t>(      )</a:t>
            </a:r>
            <a:r>
              <a:rPr lang="zh-CN" altLang="en-US" sz="1200"/>
              <a:t>1. What is the boy doing?</a:t>
            </a:r>
            <a:endParaRPr lang="zh-CN" altLang="en-US" sz="1200"/>
          </a:p>
          <a:p>
            <a:pPr>
              <a:lnSpc>
                <a:spcPct val="120000"/>
              </a:lnSpc>
              <a:spcBef>
                <a:spcPts val="0"/>
              </a:spcBef>
              <a:spcAft>
                <a:spcPts val="0"/>
              </a:spcAft>
            </a:pPr>
            <a:r>
              <a:rPr lang="en-US" altLang="zh-CN" sz="1200"/>
              <a:t>     </a:t>
            </a:r>
            <a:endParaRPr lang="en-US" altLang="zh-CN" sz="1200"/>
          </a:p>
          <a:p>
            <a:pPr>
              <a:lnSpc>
                <a:spcPct val="120000"/>
              </a:lnSpc>
              <a:spcBef>
                <a:spcPts val="0"/>
              </a:spcBef>
              <a:spcAft>
                <a:spcPts val="0"/>
              </a:spcAft>
            </a:pPr>
            <a:endParaRPr lang="en-US" altLang="zh-CN" sz="1200"/>
          </a:p>
          <a:p>
            <a:pPr>
              <a:lnSpc>
                <a:spcPct val="120000"/>
              </a:lnSpc>
              <a:spcBef>
                <a:spcPts val="0"/>
              </a:spcBef>
              <a:spcAft>
                <a:spcPts val="0"/>
              </a:spcAft>
            </a:pPr>
            <a:r>
              <a:rPr lang="en-US" altLang="zh-CN" sz="1200"/>
              <a:t>    </a:t>
            </a:r>
            <a:endParaRPr lang="en-US" altLang="zh-CN" sz="1200"/>
          </a:p>
          <a:p>
            <a:pPr>
              <a:lnSpc>
                <a:spcPct val="120000"/>
              </a:lnSpc>
              <a:spcBef>
                <a:spcPts val="0"/>
              </a:spcBef>
              <a:spcAft>
                <a:spcPts val="0"/>
              </a:spcAft>
            </a:pPr>
            <a:r>
              <a:rPr lang="en-US" altLang="zh-CN" sz="1200"/>
              <a:t>         </a:t>
            </a:r>
            <a:r>
              <a:rPr lang="zh-CN" altLang="en-US" sz="1200" b="1"/>
              <a:t>A</a:t>
            </a:r>
            <a:r>
              <a:rPr lang="en-US" altLang="zh-CN" sz="1200"/>
              <a:t>.                                                        </a:t>
            </a:r>
            <a:r>
              <a:rPr lang="en-US" altLang="zh-CN" sz="1200" b="1"/>
              <a:t>B</a:t>
            </a:r>
            <a:r>
              <a:rPr lang="en-US" altLang="zh-CN" sz="1200"/>
              <a:t>.</a:t>
            </a:r>
            <a:r>
              <a:rPr lang="en-US" altLang="zh-CN" sz="1200">
                <a:sym typeface="+mn-ea"/>
              </a:rPr>
              <a:t>                                                      </a:t>
            </a:r>
            <a:r>
              <a:rPr lang="en-US" altLang="zh-CN" sz="1200" b="1">
                <a:sym typeface="+mn-ea"/>
              </a:rPr>
              <a:t>C</a:t>
            </a:r>
            <a:r>
              <a:rPr lang="en-US" altLang="zh-CN" sz="1200">
                <a:sym typeface="+mn-ea"/>
              </a:rPr>
              <a:t>.</a:t>
            </a:r>
            <a:r>
              <a:rPr lang="en-US" altLang="zh-CN" sz="1200"/>
              <a:t> </a:t>
            </a:r>
            <a:endParaRPr lang="zh-CN" altLang="en-US" sz="1200"/>
          </a:p>
          <a:p>
            <a:pPr>
              <a:lnSpc>
                <a:spcPct val="120000"/>
              </a:lnSpc>
              <a:spcBef>
                <a:spcPts val="0"/>
              </a:spcBef>
              <a:spcAft>
                <a:spcPts val="0"/>
              </a:spcAft>
            </a:pPr>
            <a:r>
              <a:rPr lang="en-US" altLang="zh-CN" sz="1200">
                <a:sym typeface="+mn-ea"/>
              </a:rPr>
              <a:t>(      )</a:t>
            </a:r>
            <a:r>
              <a:rPr lang="zh-CN" altLang="en-US" sz="1200"/>
              <a:t>2. What's the time now?</a:t>
            </a:r>
            <a:endParaRPr lang="zh-CN" altLang="en-US"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endParaRPr lang="en-US" altLang="zh-CN"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r>
              <a:rPr lang="en-US" altLang="zh-CN" sz="1200">
                <a:sym typeface="+mn-ea"/>
              </a:rPr>
              <a:t>         </a:t>
            </a:r>
            <a:r>
              <a:rPr lang="zh-CN" altLang="en-US" sz="1200" b="1">
                <a:sym typeface="+mn-ea"/>
              </a:rPr>
              <a:t>A</a:t>
            </a:r>
            <a:r>
              <a:rPr lang="en-US" altLang="zh-CN" sz="1200">
                <a:sym typeface="+mn-ea"/>
              </a:rPr>
              <a:t>.                                                        </a:t>
            </a:r>
            <a:r>
              <a:rPr lang="en-US" altLang="zh-CN" sz="1200" b="1">
                <a:sym typeface="+mn-ea"/>
              </a:rPr>
              <a:t>B</a:t>
            </a:r>
            <a:r>
              <a:rPr lang="en-US" altLang="zh-CN" sz="1200">
                <a:sym typeface="+mn-ea"/>
              </a:rPr>
              <a:t>.</a:t>
            </a:r>
            <a:r>
              <a:rPr lang="en-US" altLang="zh-CN" sz="1200">
                <a:sym typeface="+mn-ea"/>
              </a:rPr>
              <a:t>                                                      </a:t>
            </a:r>
            <a:r>
              <a:rPr lang="en-US" altLang="zh-CN" sz="1200" b="1">
                <a:sym typeface="+mn-ea"/>
              </a:rPr>
              <a:t>C</a:t>
            </a:r>
            <a:r>
              <a:rPr lang="en-US" altLang="zh-CN" sz="1200">
                <a:sym typeface="+mn-ea"/>
              </a:rPr>
              <a:t>.</a:t>
            </a:r>
            <a:r>
              <a:rPr lang="en-US" altLang="zh-CN" sz="1200">
                <a:sym typeface="+mn-ea"/>
              </a:rPr>
              <a:t> </a:t>
            </a:r>
            <a:endParaRPr lang="zh-CN" altLang="en-US" sz="1200"/>
          </a:p>
          <a:p>
            <a:pPr>
              <a:lnSpc>
                <a:spcPct val="120000"/>
              </a:lnSpc>
              <a:spcBef>
                <a:spcPts val="0"/>
              </a:spcBef>
              <a:spcAft>
                <a:spcPts val="0"/>
              </a:spcAft>
            </a:pPr>
            <a:r>
              <a:rPr lang="en-US" altLang="zh-CN" sz="1200">
                <a:sym typeface="+mn-ea"/>
              </a:rPr>
              <a:t>(      )</a:t>
            </a:r>
            <a:r>
              <a:rPr lang="zh-CN" altLang="en-US" sz="1200"/>
              <a:t>3. Who is Tom?</a:t>
            </a:r>
            <a:endParaRPr lang="zh-CN" altLang="en-US"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endParaRPr lang="en-US" altLang="zh-CN"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r>
              <a:rPr lang="en-US" altLang="zh-CN" sz="1200">
                <a:sym typeface="+mn-ea"/>
              </a:rPr>
              <a:t>        </a:t>
            </a:r>
            <a:r>
              <a:rPr lang="zh-CN" altLang="en-US" sz="1200" b="1">
                <a:sym typeface="+mn-ea"/>
              </a:rPr>
              <a:t>A</a:t>
            </a:r>
            <a:r>
              <a:rPr lang="en-US" altLang="zh-CN" sz="1200">
                <a:sym typeface="+mn-ea"/>
              </a:rPr>
              <a:t>.                                                        </a:t>
            </a:r>
            <a:r>
              <a:rPr lang="en-US" altLang="zh-CN" sz="1200" b="1">
                <a:sym typeface="+mn-ea"/>
              </a:rPr>
              <a:t>B</a:t>
            </a:r>
            <a:r>
              <a:rPr lang="en-US" altLang="zh-CN" sz="1200">
                <a:sym typeface="+mn-ea"/>
              </a:rPr>
              <a:t>.</a:t>
            </a:r>
            <a:r>
              <a:rPr lang="en-US" altLang="zh-CN" sz="1200">
                <a:sym typeface="+mn-ea"/>
              </a:rPr>
              <a:t>                                                      </a:t>
            </a:r>
            <a:r>
              <a:rPr lang="en-US" altLang="zh-CN" sz="1200" b="1">
                <a:sym typeface="+mn-ea"/>
              </a:rPr>
              <a:t>C</a:t>
            </a:r>
            <a:r>
              <a:rPr lang="en-US" altLang="zh-CN" sz="1200">
                <a:sym typeface="+mn-ea"/>
              </a:rPr>
              <a:t>.</a:t>
            </a:r>
            <a:r>
              <a:rPr lang="en-US" altLang="zh-CN" sz="1200">
                <a:sym typeface="+mn-ea"/>
              </a:rPr>
              <a:t> </a:t>
            </a:r>
            <a:endParaRPr lang="zh-CN" altLang="en-US" sz="1200"/>
          </a:p>
          <a:p>
            <a:pPr>
              <a:lnSpc>
                <a:spcPct val="120000"/>
              </a:lnSpc>
              <a:spcBef>
                <a:spcPts val="0"/>
              </a:spcBef>
              <a:spcAft>
                <a:spcPts val="0"/>
              </a:spcAft>
            </a:pPr>
            <a:r>
              <a:rPr lang="en-US" altLang="zh-CN" sz="1200">
                <a:sym typeface="+mn-ea"/>
              </a:rPr>
              <a:t>(      )</a:t>
            </a:r>
            <a:r>
              <a:rPr lang="zh-CN" altLang="en-US" sz="1200"/>
              <a:t>4. Where is the teapot?</a:t>
            </a:r>
            <a:endParaRPr lang="zh-CN" altLang="en-US"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endParaRPr lang="en-US" altLang="zh-CN"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r>
              <a:rPr lang="en-US" altLang="zh-CN" sz="1200">
                <a:sym typeface="+mn-ea"/>
              </a:rPr>
              <a:t>        </a:t>
            </a:r>
            <a:r>
              <a:rPr lang="zh-CN" altLang="en-US" sz="1200" b="1">
                <a:sym typeface="+mn-ea"/>
              </a:rPr>
              <a:t>A</a:t>
            </a:r>
            <a:r>
              <a:rPr lang="en-US" altLang="zh-CN" sz="1200">
                <a:sym typeface="+mn-ea"/>
              </a:rPr>
              <a:t>.                                                        </a:t>
            </a:r>
            <a:r>
              <a:rPr lang="en-US" altLang="zh-CN" sz="1200" b="1">
                <a:sym typeface="+mn-ea"/>
              </a:rPr>
              <a:t>B</a:t>
            </a:r>
            <a:r>
              <a:rPr lang="en-US" altLang="zh-CN" sz="1200">
                <a:sym typeface="+mn-ea"/>
              </a:rPr>
              <a:t>.                                                      </a:t>
            </a:r>
            <a:r>
              <a:rPr lang="en-US" altLang="zh-CN" sz="1200" b="1">
                <a:sym typeface="+mn-ea"/>
              </a:rPr>
              <a:t>C</a:t>
            </a:r>
            <a:r>
              <a:rPr lang="en-US" altLang="zh-CN" sz="1200">
                <a:sym typeface="+mn-ea"/>
              </a:rPr>
              <a:t>. </a:t>
            </a:r>
            <a:endParaRPr lang="zh-CN" altLang="en-US" sz="1200"/>
          </a:p>
          <a:p>
            <a:pPr>
              <a:lnSpc>
                <a:spcPct val="120000"/>
              </a:lnSpc>
              <a:spcBef>
                <a:spcPts val="0"/>
              </a:spcBef>
              <a:spcAft>
                <a:spcPts val="0"/>
              </a:spcAft>
            </a:pPr>
            <a:r>
              <a:rPr lang="en-US" altLang="zh-CN" sz="1200">
                <a:sym typeface="+mn-ea"/>
              </a:rPr>
              <a:t>(      )5</a:t>
            </a:r>
            <a:r>
              <a:rPr lang="zh-CN" altLang="en-US" sz="1200">
                <a:sym typeface="+mn-ea"/>
              </a:rPr>
              <a:t>. How tall was Mary last year?</a:t>
            </a:r>
            <a:endParaRPr lang="zh-CN" altLang="en-US"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endParaRPr lang="en-US" altLang="zh-CN" sz="1200"/>
          </a:p>
          <a:p>
            <a:pPr>
              <a:lnSpc>
                <a:spcPct val="120000"/>
              </a:lnSpc>
              <a:spcBef>
                <a:spcPts val="0"/>
              </a:spcBef>
              <a:spcAft>
                <a:spcPts val="0"/>
              </a:spcAft>
            </a:pPr>
            <a:r>
              <a:rPr lang="en-US" altLang="zh-CN" sz="1200">
                <a:sym typeface="+mn-ea"/>
              </a:rPr>
              <a:t>    </a:t>
            </a:r>
            <a:endParaRPr lang="en-US" altLang="zh-CN" sz="1200"/>
          </a:p>
          <a:p>
            <a:pPr>
              <a:lnSpc>
                <a:spcPct val="120000"/>
              </a:lnSpc>
              <a:spcBef>
                <a:spcPts val="0"/>
              </a:spcBef>
              <a:spcAft>
                <a:spcPts val="0"/>
              </a:spcAft>
            </a:pPr>
            <a:r>
              <a:rPr lang="en-US" altLang="zh-CN" sz="1200">
                <a:sym typeface="+mn-ea"/>
              </a:rPr>
              <a:t>        </a:t>
            </a:r>
            <a:r>
              <a:rPr lang="zh-CN" altLang="en-US" sz="1200" b="1">
                <a:sym typeface="+mn-ea"/>
              </a:rPr>
              <a:t>A</a:t>
            </a:r>
            <a:r>
              <a:rPr lang="en-US" altLang="zh-CN" sz="1200">
                <a:sym typeface="+mn-ea"/>
              </a:rPr>
              <a:t>.                                                        </a:t>
            </a:r>
            <a:r>
              <a:rPr lang="en-US" altLang="zh-CN" sz="1200" b="1">
                <a:sym typeface="+mn-ea"/>
              </a:rPr>
              <a:t>B</a:t>
            </a:r>
            <a:r>
              <a:rPr lang="en-US" altLang="zh-CN" sz="1200">
                <a:sym typeface="+mn-ea"/>
              </a:rPr>
              <a:t>.                                                      </a:t>
            </a:r>
            <a:r>
              <a:rPr lang="en-US" altLang="zh-CN" sz="1200" b="1">
                <a:sym typeface="+mn-ea"/>
              </a:rPr>
              <a:t>C</a:t>
            </a:r>
            <a:r>
              <a:rPr lang="en-US" altLang="zh-CN" sz="1200">
                <a:sym typeface="+mn-ea"/>
              </a:rPr>
              <a:t>. </a:t>
            </a:r>
            <a:endParaRPr lang="zh-CN" altLang="en-US" sz="1200"/>
          </a:p>
          <a:p>
            <a:pPr algn="ctr">
              <a:lnSpc>
                <a:spcPct val="120000"/>
              </a:lnSpc>
              <a:spcBef>
                <a:spcPts val="0"/>
              </a:spcBef>
              <a:spcAft>
                <a:spcPts val="0"/>
              </a:spcAft>
            </a:pPr>
            <a:r>
              <a:rPr lang="en-US" altLang="zh-CN" sz="900" b="1"/>
              <a:t>2023</a:t>
            </a:r>
            <a:r>
              <a:rPr lang="zh-CN" altLang="en-US" sz="900" b="1"/>
              <a:t>年广东省中考英语试题  第</a:t>
            </a:r>
            <a:r>
              <a:rPr lang="en-US" altLang="zh-CN" sz="900" b="1"/>
              <a:t> </a:t>
            </a:r>
            <a:r>
              <a:rPr lang="zh-CN" altLang="en-US" sz="900" b="1"/>
              <a:t>1</a:t>
            </a:r>
            <a:r>
              <a:rPr lang="en-US" altLang="zh-CN" sz="900" b="1"/>
              <a:t> </a:t>
            </a:r>
            <a:r>
              <a:rPr lang="zh-CN" altLang="en-US" sz="900" b="1"/>
              <a:t>页</a:t>
            </a:r>
            <a:r>
              <a:rPr lang="en-US" altLang="zh-CN" sz="900" b="1"/>
              <a:t> </a:t>
            </a:r>
            <a:r>
              <a:rPr lang="zh-CN" altLang="en-US" sz="900" b="1"/>
              <a:t>(</a:t>
            </a:r>
            <a:r>
              <a:rPr lang="en-US" altLang="zh-CN" sz="900" b="1"/>
              <a:t> </a:t>
            </a:r>
            <a:r>
              <a:rPr lang="zh-CN" altLang="en-US" sz="900" b="1"/>
              <a:t>共</a:t>
            </a:r>
            <a:r>
              <a:rPr lang="en-US" altLang="zh-CN" sz="900" b="1"/>
              <a:t> 8</a:t>
            </a:r>
            <a:r>
              <a:rPr lang="en-US" altLang="zh-CN" sz="900" b="1"/>
              <a:t> </a:t>
            </a:r>
            <a:r>
              <a:rPr lang="zh-CN" altLang="en-US" sz="900" b="1"/>
              <a:t>页</a:t>
            </a:r>
            <a:r>
              <a:rPr lang="en-US" altLang="zh-CN" sz="900" b="1"/>
              <a:t> </a:t>
            </a:r>
            <a:r>
              <a:rPr lang="zh-CN" altLang="en-US" sz="900" b="1"/>
              <a:t>)</a:t>
            </a:r>
            <a:endParaRPr lang="zh-CN" altLang="en-US" sz="9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92430" y="505460"/>
            <a:ext cx="6022340" cy="9213850"/>
          </a:xfrm>
          <a:prstGeom prst="rect">
            <a:avLst/>
          </a:prstGeom>
          <a:noFill/>
        </p:spPr>
        <p:txBody>
          <a:bodyPr wrap="square" rtlCol="0" anchor="t">
            <a:noAutofit/>
          </a:bodyPr>
          <a:p>
            <a:pPr algn="l">
              <a:lnSpc>
                <a:spcPct val="120000"/>
              </a:lnSpc>
              <a:spcBef>
                <a:spcPts val="0"/>
              </a:spcBef>
              <a:spcAft>
                <a:spcPts val="0"/>
              </a:spcAft>
            </a:pPr>
            <a:r>
              <a:rPr lang="zh-CN" altLang="en-US" sz="1200" b="1">
                <a:sym typeface="+mn-ea"/>
              </a:rPr>
              <a:t>B.</a:t>
            </a:r>
            <a:r>
              <a:rPr lang="en-US" altLang="zh-CN" sz="1200" b="1">
                <a:sym typeface="+mn-ea"/>
              </a:rPr>
              <a:t> </a:t>
            </a:r>
            <a:r>
              <a:rPr lang="zh-CN" altLang="en-US" sz="1200" b="1">
                <a:sym typeface="+mn-ea"/>
              </a:rPr>
              <a:t>听对话(本题共10小题，每小题1分，共10分)</a:t>
            </a:r>
            <a:r>
              <a:rPr lang="en-US" altLang="zh-CN" sz="1200" b="1">
                <a:sym typeface="+mn-ea"/>
              </a:rPr>
              <a:t> </a:t>
            </a:r>
            <a:r>
              <a:rPr lang="zh-CN" altLang="en-US" sz="1200">
                <a:sym typeface="+mn-ea"/>
              </a:rPr>
              <a:t>请根据每段对话的内容回答问题，从每</a:t>
            </a:r>
            <a:r>
              <a:rPr lang="en-US" altLang="zh-CN" sz="1200">
                <a:sym typeface="+mn-ea"/>
              </a:rPr>
              <a:t>  </a:t>
            </a:r>
            <a:endParaRPr lang="en-US" altLang="zh-CN" sz="1200"/>
          </a:p>
          <a:p>
            <a:pPr algn="l">
              <a:lnSpc>
                <a:spcPct val="120000"/>
              </a:lnSpc>
              <a:spcBef>
                <a:spcPts val="0"/>
              </a:spcBef>
              <a:spcAft>
                <a:spcPts val="0"/>
              </a:spcAft>
            </a:pPr>
            <a:r>
              <a:rPr lang="en-US" altLang="zh-CN" sz="1200">
                <a:sym typeface="+mn-ea"/>
              </a:rPr>
              <a:t>    </a:t>
            </a:r>
            <a:r>
              <a:rPr lang="zh-CN" altLang="en-US" sz="1200">
                <a:sym typeface="+mn-ea"/>
              </a:rPr>
              <a:t>小题所给的三个选项中选出一个最佳答案，并将答题卡上对应题目所选的选项涂黑。</a:t>
            </a:r>
            <a:endParaRPr lang="zh-CN" altLang="en-US" sz="1200"/>
          </a:p>
          <a:p>
            <a:pPr algn="l">
              <a:lnSpc>
                <a:spcPct val="120000"/>
              </a:lnSpc>
              <a:spcBef>
                <a:spcPts val="0"/>
              </a:spcBef>
              <a:spcAft>
                <a:spcPts val="0"/>
              </a:spcAft>
            </a:pPr>
            <a:r>
              <a:rPr lang="zh-CN" altLang="en-US" sz="1200">
                <a:sym typeface="+mn-ea"/>
              </a:rPr>
              <a:t> </a:t>
            </a:r>
            <a:r>
              <a:rPr lang="en-US" altLang="zh-CN" sz="1200">
                <a:sym typeface="+mn-ea"/>
              </a:rPr>
              <a:t>   </a:t>
            </a:r>
            <a:r>
              <a:rPr lang="zh-CN" altLang="en-US" sz="1200">
                <a:sym typeface="+mn-ea"/>
              </a:rPr>
              <a:t>每段对话听两遍。</a:t>
            </a:r>
            <a:endParaRPr lang="zh-CN" altLang="en-US" sz="1200"/>
          </a:p>
          <a:p>
            <a:pPr algn="l">
              <a:lnSpc>
                <a:spcPct val="120000"/>
              </a:lnSpc>
              <a:spcBef>
                <a:spcPts val="0"/>
              </a:spcBef>
              <a:spcAft>
                <a:spcPts val="0"/>
              </a:spcAft>
            </a:pPr>
            <a:r>
              <a:rPr lang="zh-CN" altLang="en-US" sz="1200">
                <a:sym typeface="+mn-ea"/>
              </a:rPr>
              <a:t>听第一段对话，回答第6小题。</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6. How will John go to the museum tomorrow?</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A. By bike.</a:t>
            </a:r>
            <a:r>
              <a:rPr lang="en-US" altLang="zh-CN" sz="1200">
                <a:sym typeface="+mn-ea"/>
              </a:rPr>
              <a:t>                                 </a:t>
            </a:r>
            <a:r>
              <a:rPr lang="zh-CN" altLang="en-US" sz="1200">
                <a:sym typeface="+mn-ea"/>
              </a:rPr>
              <a:t>B. By bus.</a:t>
            </a:r>
            <a:r>
              <a:rPr lang="en-US" altLang="zh-CN" sz="1200">
                <a:sym typeface="+mn-ea"/>
              </a:rPr>
              <a:t>                                      </a:t>
            </a:r>
            <a:r>
              <a:rPr lang="zh-CN" altLang="en-US" sz="1200">
                <a:sym typeface="+mn-ea"/>
              </a:rPr>
              <a:t>C. By car.</a:t>
            </a:r>
            <a:endParaRPr lang="zh-CN" altLang="en-US" sz="1200"/>
          </a:p>
          <a:p>
            <a:pPr algn="l">
              <a:lnSpc>
                <a:spcPct val="120000"/>
              </a:lnSpc>
              <a:spcBef>
                <a:spcPts val="0"/>
              </a:spcBef>
              <a:spcAft>
                <a:spcPts val="0"/>
              </a:spcAft>
            </a:pPr>
            <a:r>
              <a:rPr lang="zh-CN" altLang="en-US" sz="1200">
                <a:sym typeface="+mn-ea"/>
              </a:rPr>
              <a:t>听第二段对话，回答第7小题。</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7. Which subject does Sam like best?</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A. English.</a:t>
            </a:r>
            <a:r>
              <a:rPr lang="en-US" altLang="zh-CN" sz="1200">
                <a:sym typeface="+mn-ea"/>
              </a:rPr>
              <a:t>                                 </a:t>
            </a:r>
            <a:r>
              <a:rPr lang="zh-CN" altLang="en-US" sz="1200">
                <a:sym typeface="+mn-ea"/>
              </a:rPr>
              <a:t>B. History.</a:t>
            </a:r>
            <a:r>
              <a:rPr lang="en-US" altLang="zh-CN" sz="1200">
                <a:sym typeface="+mn-ea"/>
              </a:rPr>
              <a:t>                                     </a:t>
            </a:r>
            <a:r>
              <a:rPr lang="zh-CN" altLang="en-US" sz="1200">
                <a:sym typeface="+mn-ea"/>
              </a:rPr>
              <a:t>C. Geography.</a:t>
            </a:r>
            <a:endParaRPr lang="zh-CN" altLang="en-US" sz="1200"/>
          </a:p>
          <a:p>
            <a:pPr algn="l">
              <a:lnSpc>
                <a:spcPct val="120000"/>
              </a:lnSpc>
              <a:spcBef>
                <a:spcPts val="0"/>
              </a:spcBef>
              <a:spcAft>
                <a:spcPts val="0"/>
              </a:spcAft>
            </a:pPr>
            <a:r>
              <a:rPr lang="zh-CN" altLang="en-US" sz="1200">
                <a:sym typeface="+mn-ea"/>
              </a:rPr>
              <a:t>听第三段对话，回答第8小题。</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8. Why does Mandy like singing?</a:t>
            </a:r>
            <a:endParaRPr lang="zh-CN" altLang="en-US" sz="1200"/>
          </a:p>
          <a:p>
            <a:pPr marL="455930" indent="-38100" algn="l"/>
            <a:r>
              <a:rPr lang="zh-CN" altLang="en-US" sz="1200">
                <a:sym typeface="+mn-ea"/>
              </a:rPr>
              <a:t>A. Because it makes her brave.</a:t>
            </a:r>
            <a:r>
              <a:rPr lang="en-US" altLang="zh-CN" sz="1200">
                <a:sym typeface="+mn-ea"/>
              </a:rPr>
              <a:t>                 </a:t>
            </a:r>
            <a:r>
              <a:rPr lang="zh-CN" altLang="en-US" sz="1200">
                <a:sym typeface="+mn-ea"/>
              </a:rPr>
              <a:t>B. Because it makes her relaxed.</a:t>
            </a:r>
            <a:endParaRPr lang="zh-CN" altLang="en-US" sz="1200"/>
          </a:p>
          <a:p>
            <a:pPr marL="455930" indent="-38100" algn="l"/>
            <a:r>
              <a:rPr lang="zh-CN" altLang="en-US" sz="1200">
                <a:sym typeface="+mn-ea"/>
              </a:rPr>
              <a:t>C. Because it makes her popular.</a:t>
            </a:r>
            <a:endParaRPr lang="zh-CN" altLang="en-US" sz="1200"/>
          </a:p>
          <a:p>
            <a:pPr algn="l">
              <a:lnSpc>
                <a:spcPct val="120000"/>
              </a:lnSpc>
              <a:spcBef>
                <a:spcPts val="0"/>
              </a:spcBef>
              <a:spcAft>
                <a:spcPts val="0"/>
              </a:spcAft>
            </a:pPr>
            <a:r>
              <a:rPr lang="zh-CN" altLang="en-US" sz="1200">
                <a:sym typeface="+mn-ea"/>
              </a:rPr>
              <a:t>听第四段对话，回答第9小题。</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9. What does the woman order?</a:t>
            </a:r>
            <a:endParaRPr lang="zh-CN" altLang="en-US" sz="1200"/>
          </a:p>
          <a:p>
            <a:pPr indent="417830" algn="l"/>
            <a:r>
              <a:rPr lang="zh-CN" altLang="en-US" sz="1200">
                <a:sym typeface="+mn-ea"/>
              </a:rPr>
              <a:t>A. Lemon juice.</a:t>
            </a:r>
            <a:r>
              <a:rPr lang="en-US" altLang="zh-CN" sz="1200">
                <a:sym typeface="+mn-ea"/>
              </a:rPr>
              <a:t>                        </a:t>
            </a:r>
            <a:r>
              <a:rPr lang="zh-CN" altLang="en-US" sz="1200">
                <a:sym typeface="+mn-ea"/>
              </a:rPr>
              <a:t>B. Green tea.</a:t>
            </a:r>
            <a:r>
              <a:rPr lang="en-US" altLang="zh-CN" sz="1200">
                <a:sym typeface="+mn-ea"/>
              </a:rPr>
              <a:t>                                </a:t>
            </a:r>
            <a:r>
              <a:rPr lang="zh-CN" altLang="en-US" sz="1200">
                <a:sym typeface="+mn-ea"/>
              </a:rPr>
              <a:t>C. Apple juice.</a:t>
            </a:r>
            <a:endParaRPr lang="zh-CN" altLang="en-US" sz="1200"/>
          </a:p>
          <a:p>
            <a:pPr algn="l">
              <a:lnSpc>
                <a:spcPct val="120000"/>
              </a:lnSpc>
              <a:spcBef>
                <a:spcPts val="0"/>
              </a:spcBef>
              <a:spcAft>
                <a:spcPts val="0"/>
              </a:spcAft>
            </a:pPr>
            <a:r>
              <a:rPr lang="zh-CN" altLang="en-US" sz="1200">
                <a:sym typeface="+mn-ea"/>
              </a:rPr>
              <a:t>听第五段对话，回答第10小题。</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10. Where will Lisa go for holiday?</a:t>
            </a:r>
            <a:endParaRPr lang="zh-CN" altLang="en-US" sz="1200"/>
          </a:p>
          <a:p>
            <a:pPr indent="405130" algn="l"/>
            <a:r>
              <a:rPr lang="zh-CN" altLang="en-US" sz="1200">
                <a:sym typeface="+mn-ea"/>
              </a:rPr>
              <a:t>A. To the beach.</a:t>
            </a:r>
            <a:r>
              <a:rPr lang="en-US" altLang="zh-CN" sz="1200">
                <a:sym typeface="+mn-ea"/>
              </a:rPr>
              <a:t>                       </a:t>
            </a:r>
            <a:r>
              <a:rPr lang="zh-CN" altLang="en-US" sz="1200">
                <a:sym typeface="+mn-ea"/>
              </a:rPr>
              <a:t>B. To the lakeside.</a:t>
            </a:r>
            <a:r>
              <a:rPr lang="en-US" altLang="zh-CN" sz="1200">
                <a:sym typeface="+mn-ea"/>
              </a:rPr>
              <a:t>                       </a:t>
            </a:r>
            <a:r>
              <a:rPr lang="zh-CN" altLang="en-US" sz="1200">
                <a:sym typeface="+mn-ea"/>
              </a:rPr>
              <a:t>C. To the mountains.</a:t>
            </a:r>
            <a:endParaRPr lang="zh-CN" altLang="en-US" sz="1200"/>
          </a:p>
          <a:p>
            <a:pPr algn="l">
              <a:lnSpc>
                <a:spcPct val="120000"/>
              </a:lnSpc>
              <a:spcBef>
                <a:spcPts val="0"/>
              </a:spcBef>
              <a:spcAft>
                <a:spcPts val="0"/>
              </a:spcAft>
            </a:pPr>
            <a:r>
              <a:rPr lang="zh-CN" altLang="en-US" sz="1200">
                <a:sym typeface="+mn-ea"/>
              </a:rPr>
              <a:t>听第六段对话，回答第11~12小题。</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11. What is the relationship between the two speakers?</a:t>
            </a:r>
            <a:endParaRPr lang="zh-CN" altLang="en-US" sz="1200"/>
          </a:p>
          <a:p>
            <a:pPr indent="417830" algn="l"/>
            <a:r>
              <a:rPr lang="zh-CN" altLang="en-US" sz="1200">
                <a:sym typeface="+mn-ea"/>
              </a:rPr>
              <a:t>A. Husband and wife.</a:t>
            </a:r>
            <a:r>
              <a:rPr lang="en-US" altLang="zh-CN" sz="1200">
                <a:sym typeface="+mn-ea"/>
              </a:rPr>
              <a:t>             </a:t>
            </a:r>
            <a:r>
              <a:rPr lang="zh-CN" altLang="en-US" sz="1200">
                <a:sym typeface="+mn-ea"/>
              </a:rPr>
              <a:t>B. Brother and sister.</a:t>
            </a:r>
            <a:r>
              <a:rPr lang="en-US" altLang="zh-CN" sz="1200">
                <a:sym typeface="+mn-ea"/>
              </a:rPr>
              <a:t>                  </a:t>
            </a:r>
            <a:r>
              <a:rPr lang="zh-CN" altLang="en-US" sz="1200">
                <a:sym typeface="+mn-ea"/>
              </a:rPr>
              <a:t>C. Mother and son.</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12. What housework will the boy do today?</a:t>
            </a:r>
            <a:endParaRPr lang="zh-CN" altLang="en-US" sz="1200"/>
          </a:p>
          <a:p>
            <a:pPr algn="l">
              <a:lnSpc>
                <a:spcPct val="120000"/>
              </a:lnSpc>
              <a:spcBef>
                <a:spcPts val="0"/>
              </a:spcBef>
              <a:spcAft>
                <a:spcPts val="0"/>
              </a:spcAft>
            </a:pPr>
            <a:r>
              <a:rPr lang="en-US" altLang="zh-CN" sz="1200">
                <a:sym typeface="+mn-ea"/>
              </a:rPr>
              <a:t>            </a:t>
            </a:r>
            <a:r>
              <a:rPr lang="zh-CN" altLang="en-US" sz="1200">
                <a:sym typeface="+mn-ea"/>
              </a:rPr>
              <a:t>A. Tidying up his bedroom. </a:t>
            </a:r>
            <a:r>
              <a:rPr lang="en-US" altLang="zh-CN" sz="1200">
                <a:sym typeface="+mn-ea"/>
              </a:rPr>
              <a:t>   </a:t>
            </a:r>
            <a:r>
              <a:rPr lang="zh-CN" altLang="en-US" sz="1200">
                <a:sym typeface="+mn-ea"/>
              </a:rPr>
              <a:t>B. Washing his clothes.</a:t>
            </a:r>
            <a:r>
              <a:rPr lang="en-US" altLang="zh-CN" sz="1200">
                <a:sym typeface="+mn-ea"/>
              </a:rPr>
              <a:t>              </a:t>
            </a:r>
            <a:r>
              <a:rPr lang="zh-CN" altLang="en-US" sz="1200">
                <a:sym typeface="+mn-ea"/>
              </a:rPr>
              <a:t>C. Setting the table.</a:t>
            </a:r>
            <a:endParaRPr lang="zh-CN" altLang="en-US" sz="1200">
              <a:sym typeface="+mn-ea"/>
            </a:endParaRPr>
          </a:p>
          <a:p>
            <a:pPr algn="l">
              <a:lnSpc>
                <a:spcPct val="120000"/>
              </a:lnSpc>
              <a:spcBef>
                <a:spcPts val="0"/>
              </a:spcBef>
              <a:spcAft>
                <a:spcPts val="0"/>
              </a:spcAft>
            </a:pPr>
            <a:r>
              <a:rPr lang="zh-CN" altLang="en-US" sz="1200">
                <a:latin typeface="Calibri" panose="020F0502020204030204" charset="0"/>
                <a:cs typeface="Calibri" panose="020F0502020204030204" charset="0"/>
                <a:sym typeface="+mn-ea"/>
              </a:rPr>
              <a:t>听第七段对话，回答第13~15小题。</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13. What are the speakers mainly talking about?</a:t>
            </a:r>
            <a:endParaRPr lang="zh-CN" altLang="en-US" sz="1200">
              <a:latin typeface="Calibri" panose="020F0502020204030204" charset="0"/>
              <a:cs typeface="Calibri" panose="020F0502020204030204" charset="0"/>
            </a:endParaRPr>
          </a:p>
          <a:p>
            <a:pPr indent="318135"/>
            <a:r>
              <a:rPr lang="zh-CN" altLang="en-US" sz="1200">
                <a:latin typeface="Calibri" panose="020F0502020204030204" charset="0"/>
                <a:cs typeface="Calibri" panose="020F0502020204030204" charset="0"/>
                <a:sym typeface="+mn-ea"/>
              </a:rPr>
              <a:t>A. Gifts.</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 Food.</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Gardening.</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14. Who decides to buy flowers?</a:t>
            </a:r>
            <a:endParaRPr lang="zh-CN" altLang="en-US" sz="1200">
              <a:latin typeface="Calibri" panose="020F0502020204030204" charset="0"/>
              <a:cs typeface="Calibri" panose="020F0502020204030204" charset="0"/>
            </a:endParaRPr>
          </a:p>
          <a:p>
            <a:pPr indent="318135"/>
            <a:r>
              <a:rPr lang="zh-CN" altLang="en-US" sz="1200">
                <a:latin typeface="Calibri" panose="020F0502020204030204" charset="0"/>
                <a:cs typeface="Calibri" panose="020F0502020204030204" charset="0"/>
                <a:sym typeface="+mn-ea"/>
              </a:rPr>
              <a:t>A. Ben.</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 Kelly.</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Tony.</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15. What may the boy prepare at last?</a:t>
            </a:r>
            <a:endParaRPr lang="zh-CN" altLang="en-US" sz="1200">
              <a:latin typeface="Calibri" panose="020F0502020204030204" charset="0"/>
              <a:cs typeface="Calibri" panose="020F0502020204030204" charset="0"/>
            </a:endParaRPr>
          </a:p>
          <a:p>
            <a:pPr indent="323215"/>
            <a:r>
              <a:rPr lang="zh-CN" altLang="en-US" sz="1200">
                <a:latin typeface="Calibri" panose="020F0502020204030204" charset="0"/>
                <a:cs typeface="Calibri" panose="020F0502020204030204" charset="0"/>
                <a:sym typeface="+mn-ea"/>
              </a:rPr>
              <a:t>A. Books.</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B.Plants.</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Chocolates.</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b="1">
                <a:latin typeface="Calibri" panose="020F0502020204030204" charset="0"/>
                <a:cs typeface="Calibri" panose="020F0502020204030204" charset="0"/>
                <a:sym typeface="+mn-ea"/>
              </a:rPr>
              <a:t>C.</a:t>
            </a:r>
            <a:r>
              <a:rPr lang="en-US" altLang="zh-CN" sz="1200" b="1">
                <a:latin typeface="Calibri" panose="020F0502020204030204" charset="0"/>
                <a:cs typeface="Calibri" panose="020F0502020204030204" charset="0"/>
                <a:sym typeface="+mn-ea"/>
              </a:rPr>
              <a:t> </a:t>
            </a:r>
            <a:r>
              <a:rPr lang="zh-CN" altLang="en-US" sz="1200" b="1">
                <a:latin typeface="Calibri" panose="020F0502020204030204" charset="0"/>
                <a:cs typeface="Calibri" panose="020F0502020204030204" charset="0"/>
                <a:sym typeface="+mn-ea"/>
              </a:rPr>
              <a:t>听短文</a:t>
            </a:r>
            <a:r>
              <a:rPr lang="en-US" altLang="zh-CN" sz="1200" b="1">
                <a:latin typeface="Calibri" panose="020F0502020204030204" charset="0"/>
                <a:cs typeface="Calibri" panose="020F0502020204030204" charset="0"/>
                <a:sym typeface="+mn-ea"/>
              </a:rPr>
              <a:t> </a:t>
            </a:r>
            <a:r>
              <a:rPr lang="zh-CN" altLang="en-US" sz="1200" b="1">
                <a:latin typeface="Calibri" panose="020F0502020204030204" charset="0"/>
                <a:cs typeface="Calibri" panose="020F0502020204030204" charset="0"/>
                <a:sym typeface="+mn-ea"/>
              </a:rPr>
              <a:t>(本题共5小题，每小题1分，共5分)</a:t>
            </a:r>
            <a:r>
              <a:rPr lang="en-US" altLang="zh-CN" sz="1200" b="1">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  </a:t>
            </a:r>
            <a:r>
              <a:rPr lang="zh-CN" altLang="en-US" sz="1100">
                <a:latin typeface="Calibri" panose="020F0502020204030204" charset="0"/>
                <a:cs typeface="Calibri" panose="020F0502020204030204" charset="0"/>
                <a:sym typeface="+mn-ea"/>
              </a:rPr>
              <a:t>请根据所听内容，从每小题所给的三个选</a:t>
            </a:r>
            <a:r>
              <a:rPr lang="en-US" altLang="zh-CN" sz="1100">
                <a:latin typeface="Calibri" panose="020F0502020204030204" charset="0"/>
                <a:cs typeface="Calibri" panose="020F0502020204030204" charset="0"/>
                <a:sym typeface="+mn-ea"/>
              </a:rPr>
              <a:t> </a:t>
            </a:r>
            <a:endParaRPr lang="en-US" altLang="zh-CN" sz="1100">
              <a:latin typeface="Calibri" panose="020F0502020204030204" charset="0"/>
              <a:cs typeface="Calibri" panose="020F0502020204030204" charset="0"/>
            </a:endParaRPr>
          </a:p>
          <a:p>
            <a:pPr algn="l">
              <a:lnSpc>
                <a:spcPct val="120000"/>
              </a:lnSpc>
              <a:spcBef>
                <a:spcPts val="0"/>
              </a:spcBef>
              <a:spcAft>
                <a:spcPts val="0"/>
              </a:spcAft>
            </a:pPr>
            <a:r>
              <a:rPr lang="en-US" altLang="zh-CN" sz="1100">
                <a:latin typeface="Calibri" panose="020F0502020204030204" charset="0"/>
                <a:cs typeface="Calibri" panose="020F0502020204030204" charset="0"/>
                <a:sym typeface="+mn-ea"/>
              </a:rPr>
              <a:t>     </a:t>
            </a:r>
            <a:r>
              <a:rPr lang="zh-CN" altLang="en-US" sz="1100">
                <a:latin typeface="Calibri" panose="020F0502020204030204" charset="0"/>
                <a:cs typeface="Calibri" panose="020F0502020204030204" charset="0"/>
                <a:sym typeface="+mn-ea"/>
              </a:rPr>
              <a:t>项中选出一个最佳答案，并将答题卡上对应题目所选的选项涂黑。短文听两遍。</a:t>
            </a:r>
            <a:endParaRPr lang="zh-CN" altLang="en-US" sz="11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16. How did Frank's class feel when they got to the zoo?</a:t>
            </a:r>
            <a:endParaRPr lang="zh-CN" altLang="en-US" sz="1200">
              <a:latin typeface="Calibri" panose="020F0502020204030204" charset="0"/>
              <a:cs typeface="Calibri" panose="020F0502020204030204" charset="0"/>
            </a:endParaRPr>
          </a:p>
          <a:p>
            <a:pPr indent="327660"/>
            <a:r>
              <a:rPr lang="zh-CN" altLang="en-US" sz="1200">
                <a:latin typeface="Calibri" panose="020F0502020204030204" charset="0"/>
                <a:cs typeface="Calibri" panose="020F0502020204030204" charset="0"/>
                <a:sym typeface="+mn-ea"/>
              </a:rPr>
              <a:t>A. Tired.</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 Happy.</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Surprised.</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17. What animals did Frank go to see first?</a:t>
            </a:r>
            <a:endParaRPr lang="zh-CN" altLang="en-US" sz="1200">
              <a:latin typeface="Calibri" panose="020F0502020204030204" charset="0"/>
              <a:cs typeface="Calibri" panose="020F0502020204030204" charset="0"/>
            </a:endParaRPr>
          </a:p>
          <a:p>
            <a:pPr indent="323215"/>
            <a:r>
              <a:rPr lang="zh-CN" altLang="en-US" sz="1200">
                <a:latin typeface="Calibri" panose="020F0502020204030204" charset="0"/>
                <a:cs typeface="Calibri" panose="020F0502020204030204" charset="0"/>
                <a:sym typeface="+mn-ea"/>
              </a:rPr>
              <a:t>A. Bears.</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 Tigers.</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Monkeys.</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18. How was the weather when Frank was taking photos?</a:t>
            </a:r>
            <a:endParaRPr lang="zh-CN" altLang="en-US" sz="1200">
              <a:latin typeface="Calibri" panose="020F0502020204030204" charset="0"/>
              <a:cs typeface="Calibri" panose="020F0502020204030204" charset="0"/>
            </a:endParaRPr>
          </a:p>
          <a:p>
            <a:pPr indent="323215"/>
            <a:r>
              <a:rPr lang="zh-CN" altLang="en-US" sz="1200">
                <a:latin typeface="Calibri" panose="020F0502020204030204" charset="0"/>
                <a:cs typeface="Calibri" panose="020F0502020204030204" charset="0"/>
                <a:sym typeface="+mn-ea"/>
              </a:rPr>
              <a:t>A. Rainy.</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 Sunny.</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Snowy.</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19. What was Frank's trouble?</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A. He fell down.</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 He got lost.</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He lost his camera.</a:t>
            </a:r>
            <a:endParaRPr lang="zh-CN" altLang="en-US" sz="1200">
              <a:latin typeface="Calibri" panose="020F0502020204030204" charset="0"/>
              <a:cs typeface="Calibri" panose="020F0502020204030204" charset="0"/>
              <a:sym typeface="+mn-ea"/>
            </a:endParaRPr>
          </a:p>
          <a:p>
            <a:pPr indent="323215" algn="ctr"/>
            <a:endParaRPr lang="en-US" altLang="zh-CN" sz="900" b="1">
              <a:sym typeface="+mn-ea"/>
            </a:endParaRPr>
          </a:p>
          <a:p>
            <a:pPr indent="323215" algn="ctr"/>
            <a:r>
              <a:rPr lang="en-US" altLang="zh-CN" sz="900" b="1">
                <a:sym typeface="+mn-ea"/>
              </a:rPr>
              <a:t>2023</a:t>
            </a:r>
            <a:r>
              <a:rPr lang="zh-CN" altLang="en-US" sz="900" b="1">
                <a:sym typeface="+mn-ea"/>
              </a:rPr>
              <a:t>年广东省中考英语试题  第</a:t>
            </a:r>
            <a:r>
              <a:rPr lang="en-US" altLang="zh-CN" sz="900" b="1">
                <a:sym typeface="+mn-ea"/>
              </a:rPr>
              <a:t> 2 </a:t>
            </a:r>
            <a:r>
              <a:rPr lang="zh-CN" altLang="en-US" sz="900" b="1">
                <a:sym typeface="+mn-ea"/>
              </a:rPr>
              <a:t>页</a:t>
            </a:r>
            <a:r>
              <a:rPr lang="en-US" altLang="zh-CN" sz="900" b="1">
                <a:sym typeface="+mn-ea"/>
              </a:rPr>
              <a:t> </a:t>
            </a:r>
            <a:r>
              <a:rPr lang="zh-CN" altLang="en-US" sz="900" b="1">
                <a:sym typeface="+mn-ea"/>
              </a:rPr>
              <a:t>(</a:t>
            </a:r>
            <a:r>
              <a:rPr lang="en-US" altLang="zh-CN" sz="900" b="1">
                <a:sym typeface="+mn-ea"/>
              </a:rPr>
              <a:t> </a:t>
            </a:r>
            <a:r>
              <a:rPr lang="zh-CN" altLang="en-US" sz="900" b="1">
                <a:sym typeface="+mn-ea"/>
              </a:rPr>
              <a:t>共</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endParaRPr lang="zh-CN" altLang="en-US" sz="900" b="1"/>
          </a:p>
          <a:p>
            <a:pPr indent="323215"/>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endParaRPr lang="zh-CN" altLang="en-US" sz="1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283200" y="1308100"/>
            <a:ext cx="775970" cy="1057275"/>
          </a:xfrm>
          <a:prstGeom prst="rect">
            <a:avLst/>
          </a:prstGeom>
        </p:spPr>
      </p:pic>
      <p:grpSp>
        <p:nvGrpSpPr>
          <p:cNvPr id="10" name="组合 9"/>
          <p:cNvGrpSpPr/>
          <p:nvPr/>
        </p:nvGrpSpPr>
        <p:grpSpPr>
          <a:xfrm>
            <a:off x="417830" y="492760"/>
            <a:ext cx="5996940" cy="9043670"/>
            <a:chOff x="658" y="776"/>
            <a:chExt cx="9444" cy="14242"/>
          </a:xfrm>
        </p:grpSpPr>
        <p:grpSp>
          <p:nvGrpSpPr>
            <p:cNvPr id="4" name="组合 3"/>
            <p:cNvGrpSpPr/>
            <p:nvPr/>
          </p:nvGrpSpPr>
          <p:grpSpPr>
            <a:xfrm>
              <a:off x="658" y="776"/>
              <a:ext cx="9444" cy="14242"/>
              <a:chOff x="658" y="776"/>
              <a:chExt cx="9444" cy="14242"/>
            </a:xfrm>
          </p:grpSpPr>
          <p:sp>
            <p:nvSpPr>
              <p:cNvPr id="5" name="文本框 4"/>
              <p:cNvSpPr txBox="1"/>
              <p:nvPr/>
            </p:nvSpPr>
            <p:spPr>
              <a:xfrm>
                <a:off x="658" y="776"/>
                <a:ext cx="9444" cy="14242"/>
              </a:xfrm>
              <a:prstGeom prst="rect">
                <a:avLst/>
              </a:prstGeom>
              <a:noFill/>
            </p:spPr>
            <p:txBody>
              <a:bodyPr wrap="square" rtlCol="0" anchor="t">
                <a:noAutofit/>
              </a:bodyPr>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20. Who helped Frank?</a:t>
                </a:r>
                <a:endParaRPr lang="zh-CN" altLang="en-US" sz="1200">
                  <a:latin typeface="Calibri" panose="020F0502020204030204" charset="0"/>
                  <a:cs typeface="Calibri" panose="020F0502020204030204" charset="0"/>
                </a:endParaRPr>
              </a:p>
              <a:p>
                <a:pPr indent="318135"/>
                <a:r>
                  <a:rPr lang="zh-CN" altLang="en-US" sz="1200">
                    <a:latin typeface="Calibri" panose="020F0502020204030204" charset="0"/>
                    <a:cs typeface="Calibri" panose="020F0502020204030204" charset="0"/>
                    <a:sym typeface="+mn-ea"/>
                  </a:rPr>
                  <a:t>A. A visitor.</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B. A classmate.</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 A zookeeper.</a:t>
                </a:r>
                <a:endParaRPr lang="zh-CN" altLang="en-US" sz="1200">
                  <a:latin typeface="Calibri" panose="020F0502020204030204" charset="0"/>
                  <a:cs typeface="Calibri" panose="020F0502020204030204" charset="0"/>
                  <a:sym typeface="+mn-ea"/>
                </a:endParaRPr>
              </a:p>
              <a:p>
                <a:pPr algn="l">
                  <a:lnSpc>
                    <a:spcPct val="120000"/>
                  </a:lnSpc>
                  <a:spcBef>
                    <a:spcPts val="0"/>
                  </a:spcBef>
                  <a:spcAft>
                    <a:spcPts val="0"/>
                  </a:spcAft>
                </a:pPr>
                <a:r>
                  <a:rPr lang="zh-CN" altLang="en-US" sz="1200" b="1">
                    <a:latin typeface="微软雅黑" panose="020B0503020204020204" charset="-122"/>
                    <a:ea typeface="微软雅黑" panose="020B0503020204020204" charset="-122"/>
                    <a:cs typeface="微软雅黑" panose="020B0503020204020204" charset="-122"/>
                    <a:sym typeface="+mn-ea"/>
                  </a:rPr>
                  <a:t>D.</a:t>
                </a:r>
                <a:r>
                  <a:rPr lang="en-US" altLang="zh-CN" sz="1200" b="1">
                    <a:latin typeface="微软雅黑" panose="020B0503020204020204" charset="-122"/>
                    <a:ea typeface="微软雅黑" panose="020B0503020204020204" charset="-122"/>
                    <a:cs typeface="微软雅黑" panose="020B0503020204020204" charset="-122"/>
                    <a:sym typeface="+mn-ea"/>
                  </a:rPr>
                  <a:t> </a:t>
                </a:r>
                <a:r>
                  <a:rPr lang="zh-CN" altLang="en-US" sz="1200" b="1">
                    <a:latin typeface="微软雅黑" panose="020B0503020204020204" charset="-122"/>
                    <a:ea typeface="微软雅黑" panose="020B0503020204020204" charset="-122"/>
                    <a:cs typeface="微软雅黑" panose="020B0503020204020204" charset="-122"/>
                    <a:sym typeface="+mn-ea"/>
                  </a:rPr>
                  <a:t>听填信息(本题共5小题，每小题1分，共5分)</a:t>
                </a:r>
                <a:r>
                  <a:rPr lang="en-US" altLang="zh-CN" sz="1200" b="1">
                    <a:latin typeface="微软雅黑" panose="020B0503020204020204" charset="-122"/>
                    <a:ea typeface="微软雅黑" panose="020B0503020204020204" charset="-122"/>
                    <a:cs typeface="微软雅黑" panose="020B0503020204020204" charset="-122"/>
                    <a:sym typeface="+mn-ea"/>
                  </a:rPr>
                  <a:t>  </a:t>
                </a:r>
                <a:r>
                  <a:rPr lang="zh-CN" altLang="en-US" sz="1100">
                    <a:latin typeface="Calibri" panose="020F0502020204030204" charset="0"/>
                    <a:cs typeface="Calibri" panose="020F0502020204030204" charset="0"/>
                    <a:sym typeface="+mn-ea"/>
                  </a:rPr>
                  <a:t>你将听到一则烹饪比赛的通知。请根据所</a:t>
                </a:r>
                <a:endParaRPr lang="zh-CN" altLang="en-US" sz="1100">
                  <a:latin typeface="Calibri" panose="020F0502020204030204" charset="0"/>
                  <a:cs typeface="Calibri" panose="020F0502020204030204" charset="0"/>
                </a:endParaRPr>
              </a:p>
              <a:p>
                <a:pPr algn="l">
                  <a:lnSpc>
                    <a:spcPct val="120000"/>
                  </a:lnSpc>
                  <a:spcBef>
                    <a:spcPts val="0"/>
                  </a:spcBef>
                  <a:spcAft>
                    <a:spcPts val="0"/>
                  </a:spcAft>
                </a:pPr>
                <a:r>
                  <a:rPr lang="zh-CN" altLang="en-US" sz="1100">
                    <a:latin typeface="Calibri" panose="020F0502020204030204" charset="0"/>
                    <a:cs typeface="Calibri" panose="020F0502020204030204" charset="0"/>
                    <a:sym typeface="+mn-ea"/>
                  </a:rPr>
                  <a:t> </a:t>
                </a:r>
                <a:r>
                  <a:rPr lang="en-US" altLang="zh-CN" sz="1100">
                    <a:latin typeface="Calibri" panose="020F0502020204030204" charset="0"/>
                    <a:cs typeface="Calibri" panose="020F0502020204030204" charset="0"/>
                    <a:sym typeface="+mn-ea"/>
                  </a:rPr>
                  <a:t>     </a:t>
                </a:r>
                <a:r>
                  <a:rPr lang="zh-CN" altLang="en-US" sz="1100">
                    <a:latin typeface="Calibri" panose="020F0502020204030204" charset="0"/>
                    <a:cs typeface="Calibri" panose="020F0502020204030204" charset="0"/>
                    <a:sym typeface="+mn-ea"/>
                  </a:rPr>
                  <a:t>听内容填写下面的信息卡，并将答案写在答题卡对应题目的答题位置上。短文听两遍。</a:t>
                </a:r>
                <a:endParaRPr lang="zh-CN" altLang="en-US" sz="1100">
                  <a:latin typeface="Calibri" panose="020F0502020204030204" charset="0"/>
                  <a:cs typeface="Calibri" panose="020F0502020204030204" charset="0"/>
                </a:endParaRPr>
              </a:p>
              <a:p>
                <a:pPr algn="ctr"/>
                <a:r>
                  <a:rPr lang="zh-CN" altLang="en-US" sz="1200" b="1">
                    <a:latin typeface="Calibri" panose="020F0502020204030204" charset="0"/>
                    <a:cs typeface="Calibri" panose="020F0502020204030204" charset="0"/>
                    <a:sym typeface="+mn-ea"/>
                  </a:rPr>
                  <a:t>A Cooking Competition</a:t>
                </a:r>
                <a:endParaRPr lang="zh-CN" altLang="en-US" sz="1200" b="1">
                  <a:latin typeface="Calibri" panose="020F0502020204030204" charset="0"/>
                  <a:cs typeface="Calibri" panose="020F0502020204030204" charset="0"/>
                </a:endParaRPr>
              </a:p>
              <a:p>
                <a:pPr algn="l">
                  <a:lnSpc>
                    <a:spcPct val="120000"/>
                  </a:lnSpc>
                  <a:spcBef>
                    <a:spcPts val="0"/>
                  </a:spcBef>
                  <a:spcAft>
                    <a:spcPts val="0"/>
                  </a:spcAft>
                </a:pPr>
                <a:r>
                  <a:rPr lang="zh-CN" altLang="en-US" sz="1200" b="1">
                    <a:latin typeface="Calibri" panose="020F0502020204030204" charset="0"/>
                    <a:cs typeface="Calibri" panose="020F0502020204030204" charset="0"/>
                    <a:sym typeface="+mn-ea"/>
                  </a:rPr>
                  <a:t>Date &amp; Place: </a:t>
                </a:r>
                <a:r>
                  <a:rPr lang="zh-CN" altLang="en-US" sz="1200">
                    <a:latin typeface="Calibri" panose="020F0502020204030204" charset="0"/>
                    <a:cs typeface="Calibri" panose="020F0502020204030204" charset="0"/>
                    <a:sym typeface="+mn-ea"/>
                  </a:rPr>
                  <a:t>next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21</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 in the school dining hall</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b="1">
                    <a:latin typeface="Calibri" panose="020F0502020204030204" charset="0"/>
                    <a:cs typeface="Calibri" panose="020F0502020204030204" charset="0"/>
                    <a:sym typeface="+mn-ea"/>
                  </a:rPr>
                  <a:t>Things provided:</a:t>
                </a:r>
                <a:r>
                  <a:rPr lang="zh-CN" altLang="en-US" sz="1200">
                    <a:latin typeface="Calibri" panose="020F0502020204030204" charset="0"/>
                    <a:cs typeface="Calibri" panose="020F0502020204030204" charset="0"/>
                    <a:sym typeface="+mn-ea"/>
                  </a:rPr>
                  <a:t> vegetables,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22</a:t>
                </a:r>
                <a:r>
                  <a:rPr lang="en-US" altLang="zh-CN" sz="1200" u="sng">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 meat and other necessary things</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b="1">
                    <a:latin typeface="Calibri" panose="020F0502020204030204" charset="0"/>
                    <a:cs typeface="Calibri" panose="020F0502020204030204" charset="0"/>
                    <a:sym typeface="+mn-ea"/>
                  </a:rPr>
                  <a:t>Scoring standards:</a:t>
                </a:r>
                <a:r>
                  <a:rPr lang="en-US" altLang="zh-CN" sz="1200" b="1">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 how good the dishes look, smell and taste</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 how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23</a:t>
                </a:r>
                <a:r>
                  <a:rPr lang="en-US" altLang="zh-CN" sz="1200" u="sng">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the dishes are</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b="1">
                    <a:latin typeface="Calibri" panose="020F0502020204030204" charset="0"/>
                    <a:cs typeface="Calibri" panose="020F0502020204030204" charset="0"/>
                    <a:sym typeface="+mn-ea"/>
                  </a:rPr>
                  <a:t>Prize: </a:t>
                </a:r>
                <a:r>
                  <a:rPr lang="zh-CN" altLang="en-US" sz="1200">
                    <a:latin typeface="Calibri" panose="020F0502020204030204" charset="0"/>
                    <a:cs typeface="Calibri" panose="020F0502020204030204" charset="0"/>
                    <a:sym typeface="+mn-ea"/>
                  </a:rPr>
                  <a:t>a(n)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24</a:t>
                </a:r>
                <a:r>
                  <a:rPr lang="en-US" altLang="zh-CN" sz="1200" u="sng">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cooking lesson at a top restaurant</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b="1">
                    <a:latin typeface="Calibri" panose="020F0502020204030204" charset="0"/>
                    <a:cs typeface="Calibri" panose="020F0502020204030204" charset="0"/>
                    <a:sym typeface="+mn-ea"/>
                  </a:rPr>
                  <a:t>Reason to join in:</a:t>
                </a:r>
                <a:r>
                  <a:rPr lang="zh-CN" altLang="en-US" sz="1200">
                    <a:latin typeface="Calibri" panose="020F0502020204030204" charset="0"/>
                    <a:cs typeface="Calibri" panose="020F0502020204030204" charset="0"/>
                    <a:sym typeface="+mn-ea"/>
                  </a:rPr>
                  <a:t> to show your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25</a:t>
                </a:r>
                <a:r>
                  <a:rPr lang="en-US" altLang="zh-CN" sz="1200" u="sng">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 </a:t>
                </a:r>
                <a:r>
                  <a:rPr lang="zh-CN" altLang="en-US" sz="1200">
                    <a:latin typeface="Calibri" panose="020F0502020204030204" charset="0"/>
                    <a:cs typeface="Calibri" panose="020F0502020204030204" charset="0"/>
                    <a:sym typeface="+mn-ea"/>
                  </a:rPr>
                  <a:t>and creativity</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100" b="1"/>
                  <a:t>E.</a:t>
                </a:r>
                <a:r>
                  <a:rPr lang="en-US" altLang="zh-CN" sz="1100" b="1"/>
                  <a:t> </a:t>
                </a:r>
                <a:r>
                  <a:rPr lang="zh-CN" altLang="en-US" sz="1100" b="1"/>
                  <a:t>情景对话(本题共5小题，每小题1分，共5分)</a:t>
                </a:r>
                <a:r>
                  <a:rPr lang="en-US" altLang="zh-CN" sz="1100" b="1"/>
                  <a:t>    </a:t>
                </a:r>
                <a:r>
                  <a:rPr lang="zh-CN" altLang="en-US" sz="1100"/>
                  <a:t>请通读下面对话，根据对话内容，从方框内的</a:t>
                </a:r>
                <a:endParaRPr lang="zh-CN" altLang="en-US" sz="1100"/>
              </a:p>
              <a:p>
                <a:pPr algn="l">
                  <a:lnSpc>
                    <a:spcPct val="120000"/>
                  </a:lnSpc>
                  <a:spcBef>
                    <a:spcPts val="0"/>
                  </a:spcBef>
                  <a:spcAft>
                    <a:spcPts val="0"/>
                  </a:spcAft>
                </a:pPr>
                <a:r>
                  <a:rPr lang="zh-CN" altLang="en-US" sz="1100"/>
                  <a:t> </a:t>
                </a:r>
                <a:r>
                  <a:rPr lang="en-US" altLang="zh-CN" sz="1100"/>
                  <a:t>    </a:t>
                </a:r>
                <a:r>
                  <a:rPr lang="zh-CN" altLang="en-US" sz="1100"/>
                  <a:t>选项中选出能填入空白处的最佳选项，并将答题卡上对应题目所选的选项涂黑。选项中有一</a:t>
                </a:r>
                <a:endParaRPr lang="zh-CN" altLang="en-US" sz="1100"/>
              </a:p>
              <a:p>
                <a:pPr algn="l">
                  <a:lnSpc>
                    <a:spcPct val="120000"/>
                  </a:lnSpc>
                  <a:spcBef>
                    <a:spcPts val="0"/>
                  </a:spcBef>
                  <a:spcAft>
                    <a:spcPts val="0"/>
                  </a:spcAft>
                </a:pPr>
                <a:r>
                  <a:rPr lang="zh-CN" altLang="en-US" sz="1100"/>
                  <a:t> </a:t>
                </a:r>
                <a:r>
                  <a:rPr lang="en-US" altLang="zh-CN" sz="1100"/>
                  <a:t>    </a:t>
                </a:r>
                <a:r>
                  <a:rPr lang="zh-CN" altLang="en-US" sz="1100"/>
                  <a:t>项为多余选项。</a:t>
                </a:r>
                <a:endParaRPr lang="zh-CN" altLang="en-US" sz="1100"/>
              </a:p>
              <a:p>
                <a:pPr algn="l">
                  <a:lnSpc>
                    <a:spcPct val="120000"/>
                  </a:lnSpc>
                  <a:spcBef>
                    <a:spcPts val="0"/>
                  </a:spcBef>
                  <a:spcAft>
                    <a:spcPts val="0"/>
                  </a:spcAft>
                </a:pP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Jim: Hi, Sue. How's your acting class going?</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Sue: The teacher is great, but I'm not learning much.</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Jim: </a:t>
                </a:r>
                <a:r>
                  <a:rPr lang="en-US" altLang="zh-CN" sz="1200" u="sng">
                    <a:latin typeface="Calibri" panose="020F0502020204030204" charset="0"/>
                    <a:cs typeface="Calibri" panose="020F0502020204030204" charset="0"/>
                  </a:rPr>
                  <a:t>   </a:t>
                </a:r>
                <a:r>
                  <a:rPr lang="zh-CN" altLang="en-US" sz="1200" u="sng">
                    <a:latin typeface="Calibri" panose="020F0502020204030204" charset="0"/>
                    <a:cs typeface="Calibri" panose="020F0502020204030204" charset="0"/>
                  </a:rPr>
                  <a:t>26</a:t>
                </a:r>
                <a:r>
                  <a:rPr lang="en-US" altLang="zh-CN" sz="1200" u="sng">
                    <a:latin typeface="Calibri" panose="020F0502020204030204" charset="0"/>
                    <a:cs typeface="Calibri" panose="020F0502020204030204" charset="0"/>
                  </a:rPr>
                  <a:t>   </a:t>
                </a:r>
                <a:r>
                  <a:rPr lang="en-US" altLang="zh-CN" sz="1200">
                    <a:latin typeface="Calibri" panose="020F0502020204030204" charset="0"/>
                    <a:cs typeface="Calibri" panose="020F0502020204030204" charset="0"/>
                  </a:rPr>
                  <a:t>.</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Sue: I can't act as well as other students.</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Jim: Hmm. Maybe you need more practice.</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Sue: But I've already spent a lot of time on it. I just can't do it well.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a:t>
                </a:r>
                <a:r>
                  <a:rPr lang="en-US" altLang="zh-CN" sz="1200" u="sng">
                    <a:latin typeface="Calibri" panose="020F0502020204030204" charset="0"/>
                    <a:cs typeface="Calibri" panose="020F0502020204030204" charset="0"/>
                    <a:sym typeface="+mn-ea"/>
                  </a:rPr>
                  <a:t>7</a:t>
                </a:r>
                <a:r>
                  <a:rPr lang="en-US" altLang="zh-CN" sz="1200" u="sng">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a:t>
                </a:r>
                <a:endParaRPr lang="en-US" altLang="zh-CN" sz="1200">
                  <a:latin typeface="Calibri" panose="020F0502020204030204" charset="0"/>
                  <a:cs typeface="Calibri" panose="020F0502020204030204" charset="0"/>
                  <a:sym typeface="+mn-ea"/>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Jim: Well, before you give up, I suggest you ask the teacher for help.</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Sue: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a:t>
                </a:r>
                <a:r>
                  <a:rPr lang="en-US" altLang="zh-CN" sz="1200" u="sng">
                    <a:latin typeface="Calibri" panose="020F0502020204030204" charset="0"/>
                    <a:cs typeface="Calibri" panose="020F0502020204030204" charset="0"/>
                    <a:sym typeface="+mn-ea"/>
                  </a:rPr>
                  <a:t>8</a:t>
                </a:r>
                <a:r>
                  <a:rPr lang="en-US" altLang="zh-CN" sz="1200" u="sng">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a:t>
                </a:r>
                <a:endParaRPr lang="en-US" altLang="zh-CN" sz="1200">
                  <a:latin typeface="Calibri" panose="020F0502020204030204" charset="0"/>
                  <a:cs typeface="Calibri" panose="020F0502020204030204" charset="0"/>
                  <a:sym typeface="+mn-ea"/>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Jim: I see. Why not leave him a note to tell him about your problem?</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Sue: </a:t>
                </a:r>
                <a:r>
                  <a:rPr lang="en-US" altLang="zh-CN" sz="1200" u="sng">
                    <a:latin typeface="Calibri" panose="020F0502020204030204" charset="0"/>
                    <a:cs typeface="Calibri" panose="020F0502020204030204" charset="0"/>
                    <a:sym typeface="+mn-ea"/>
                  </a:rPr>
                  <a:t>   </a:t>
                </a:r>
                <a:r>
                  <a:rPr lang="zh-CN" altLang="en-US" sz="1200" u="sng">
                    <a:latin typeface="Calibri" panose="020F0502020204030204" charset="0"/>
                    <a:cs typeface="Calibri" panose="020F0502020204030204" charset="0"/>
                    <a:sym typeface="+mn-ea"/>
                  </a:rPr>
                  <a:t>2</a:t>
                </a:r>
                <a:r>
                  <a:rPr lang="en-US" altLang="zh-CN" sz="1200" u="sng">
                    <a:latin typeface="Calibri" panose="020F0502020204030204" charset="0"/>
                    <a:cs typeface="Calibri" panose="020F0502020204030204" charset="0"/>
                    <a:sym typeface="+mn-ea"/>
                  </a:rPr>
                  <a:t>9</a:t>
                </a:r>
                <a:r>
                  <a:rPr lang="en-US" altLang="zh-CN" sz="1200" u="sng">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a:t>
                </a:r>
                <a:r>
                  <a:rPr lang="zh-CN" altLang="en-US" sz="1200">
                    <a:latin typeface="Calibri" panose="020F0502020204030204" charset="0"/>
                    <a:cs typeface="Calibri" panose="020F0502020204030204" charset="0"/>
                  </a:rPr>
                  <a:t> I'll give it a try. Thanks a lot.</a:t>
                </a:r>
                <a:endParaRPr lang="zh-CN" altLang="en-US" sz="1200">
                  <a:latin typeface="Calibri" panose="020F0502020204030204" charset="0"/>
                  <a:cs typeface="Calibri" panose="020F0502020204030204" charset="0"/>
                </a:endParaRPr>
              </a:p>
              <a:p>
                <a:pPr algn="l">
                  <a:lnSpc>
                    <a:spcPct val="120000"/>
                  </a:lnSpc>
                  <a:spcBef>
                    <a:spcPts val="0"/>
                  </a:spcBef>
                  <a:spcAft>
                    <a:spcPts val="0"/>
                  </a:spcAft>
                </a:pPr>
                <a:r>
                  <a:rPr lang="zh-CN" altLang="en-US" sz="1200">
                    <a:latin typeface="Calibri" panose="020F0502020204030204" charset="0"/>
                    <a:cs typeface="Calibri" panose="020F0502020204030204" charset="0"/>
                  </a:rPr>
                  <a:t>Jim:</a:t>
                </a:r>
                <a:r>
                  <a:rPr lang="en-US" altLang="zh-CN" sz="1200">
                    <a:latin typeface="Calibri" panose="020F0502020204030204" charset="0"/>
                    <a:cs typeface="Calibri" panose="020F0502020204030204" charset="0"/>
                  </a:rPr>
                  <a:t> </a:t>
                </a:r>
                <a:r>
                  <a:rPr lang="en-US" altLang="zh-CN" sz="1200" u="sng">
                    <a:latin typeface="Calibri" panose="020F0502020204030204" charset="0"/>
                    <a:cs typeface="Calibri" panose="020F0502020204030204" charset="0"/>
                    <a:sym typeface="+mn-ea"/>
                  </a:rPr>
                  <a:t>   30</a:t>
                </a:r>
                <a:r>
                  <a:rPr lang="en-US" altLang="zh-CN" sz="1200" u="sng">
                    <a:latin typeface="Calibri" panose="020F0502020204030204" charset="0"/>
                    <a:cs typeface="Calibri" panose="020F0502020204030204" charset="0"/>
                    <a:sym typeface="+mn-ea"/>
                  </a:rPr>
                  <a:t>   </a:t>
                </a:r>
                <a:r>
                  <a:rPr lang="en-US" altLang="zh-CN" sz="1200">
                    <a:latin typeface="Calibri" panose="020F0502020204030204" charset="0"/>
                    <a:cs typeface="Calibri" panose="020F0502020204030204" charset="0"/>
                    <a:sym typeface="+mn-ea"/>
                  </a:rPr>
                  <a:t>.</a:t>
                </a:r>
                <a:endParaRPr lang="en-US" altLang="zh-CN" sz="1200">
                  <a:latin typeface="Calibri" panose="020F0502020204030204" charset="0"/>
                  <a:cs typeface="Calibri" panose="020F0502020204030204" charset="0"/>
                  <a:sym typeface="+mn-ea"/>
                </a:endParaRPr>
              </a:p>
              <a:p>
                <a:pPr algn="l">
                  <a:lnSpc>
                    <a:spcPct val="120000"/>
                  </a:lnSpc>
                  <a:spcBef>
                    <a:spcPts val="0"/>
                  </a:spcBef>
                  <a:spcAft>
                    <a:spcPts val="0"/>
                  </a:spcAft>
                </a:pPr>
                <a:r>
                  <a:rPr lang="zh-CN" altLang="en-US" sz="1100" b="1"/>
                  <a:t>二、语法选择(本大题共10小题，每小题1分，共10分)</a:t>
                </a:r>
                <a:r>
                  <a:rPr lang="en-US" altLang="zh-CN" sz="1100" b="1"/>
                  <a:t>   </a:t>
                </a:r>
                <a:r>
                  <a:rPr lang="zh-CN" altLang="en-US" sz="1100"/>
                  <a:t>请通读下面短文，掌握其大意，根据语法和上下文连贯的要求，从每小题所给的三个选项中选出一个最佳答案，并将答题卡上对应题目所选的选项涂黑。</a:t>
                </a:r>
                <a:endParaRPr lang="zh-CN" altLang="en-US" sz="1100"/>
              </a:p>
              <a:p>
                <a:pPr algn="l">
                  <a:lnSpc>
                    <a:spcPct val="120000"/>
                  </a:lnSpc>
                  <a:spcBef>
                    <a:spcPts val="0"/>
                  </a:spcBef>
                  <a:spcAft>
                    <a:spcPts val="0"/>
                  </a:spcAft>
                </a:pPr>
                <a:r>
                  <a:rPr lang="en-US" altLang="zh-CN" sz="1200"/>
                  <a:t>    </a:t>
                </a:r>
                <a:r>
                  <a:rPr lang="zh-CN" altLang="en-US" sz="1200"/>
                  <a:t>David is a 15-year-old boy and he is crazy about space. He always wonders how space stations</a:t>
                </a:r>
                <a:r>
                  <a:rPr lang="en-US" altLang="zh-CN" sz="1200"/>
                  <a:t> </a:t>
                </a:r>
                <a:r>
                  <a:rPr lang="zh-CN" altLang="en-US" sz="1200"/>
                  <a:t>work. For him, a space camp is </a:t>
                </a:r>
                <a:r>
                  <a:rPr lang="en-US" altLang="zh-CN" sz="1200" u="sng"/>
                  <a:t> </a:t>
                </a:r>
                <a:r>
                  <a:rPr lang="zh-CN" altLang="en-US" sz="1200" u="sng"/>
                  <a:t>31 </a:t>
                </a:r>
                <a:r>
                  <a:rPr lang="zh-CN" altLang="en-US" sz="1200"/>
                  <a:t> than any other camp in the world.</a:t>
                </a:r>
                <a:endParaRPr lang="zh-CN" altLang="en-US" sz="1200"/>
              </a:p>
              <a:p>
                <a:pPr algn="l">
                  <a:lnSpc>
                    <a:spcPct val="120000"/>
                  </a:lnSpc>
                  <a:spcBef>
                    <a:spcPts val="0"/>
                  </a:spcBef>
                  <a:spcAft>
                    <a:spcPts val="0"/>
                  </a:spcAft>
                </a:pPr>
                <a:r>
                  <a:rPr lang="en-US" altLang="zh-CN" sz="1200"/>
                  <a:t>    </a:t>
                </a:r>
                <a:r>
                  <a:rPr lang="zh-CN" altLang="en-US" sz="1200"/>
                  <a:t>At the age of seven, David had</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2</a:t>
                </a:r>
                <a:r>
                  <a:rPr lang="zh-CN" altLang="en-US" sz="1200" u="sng">
                    <a:sym typeface="+mn-ea"/>
                  </a:rPr>
                  <a:t> </a:t>
                </a:r>
                <a:r>
                  <a:rPr lang="zh-CN" altLang="en-US" sz="1200">
                    <a:sym typeface="+mn-ea"/>
                  </a:rPr>
                  <a:t> </a:t>
                </a:r>
                <a:r>
                  <a:rPr lang="zh-CN" altLang="en-US" sz="1200"/>
                  <a:t>first astronaut(宇航员) training experience. He and</a:t>
                </a:r>
                <a:r>
                  <a:rPr lang="en-US" altLang="zh-CN" sz="1200"/>
                  <a:t> </a:t>
                </a:r>
                <a:r>
                  <a:rPr lang="zh-CN" altLang="en-US" sz="1200"/>
                  <a:t>his parents</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3</a:t>
                </a:r>
                <a:r>
                  <a:rPr lang="zh-CN" altLang="en-US" sz="1200" u="sng">
                    <a:sym typeface="+mn-ea"/>
                  </a:rPr>
                  <a:t> </a:t>
                </a:r>
                <a:r>
                  <a:rPr lang="zh-CN" altLang="en-US" sz="1200">
                    <a:sym typeface="+mn-ea"/>
                  </a:rPr>
                  <a:t> </a:t>
                </a:r>
                <a:r>
                  <a:rPr lang="zh-CN" altLang="en-US" sz="1200"/>
                  <a:t>to a Family Space Camp.</a:t>
                </a:r>
                <a:r>
                  <a:rPr lang="en-US" altLang="zh-CN" sz="1200"/>
                  <a:t> </a:t>
                </a:r>
                <a:r>
                  <a:rPr lang="zh-CN" altLang="en-US" sz="1200"/>
                  <a:t>They had a taste of what it was like to travel</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4</a:t>
                </a:r>
                <a:r>
                  <a:rPr lang="zh-CN" altLang="en-US" sz="1200" u="sng">
                    <a:sym typeface="+mn-ea"/>
                  </a:rPr>
                  <a:t> </a:t>
                </a:r>
                <a:r>
                  <a:rPr lang="zh-CN" altLang="en-US" sz="1200">
                    <a:sym typeface="+mn-ea"/>
                  </a:rPr>
                  <a:t> </a:t>
                </a:r>
                <a:r>
                  <a:rPr lang="zh-CN" altLang="en-US" sz="1200"/>
                  <a:t>space. Everything was magical.</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5</a:t>
                </a:r>
                <a:r>
                  <a:rPr lang="zh-CN" altLang="en-US" sz="1200" u="sng">
                    <a:sym typeface="+mn-ea"/>
                  </a:rPr>
                  <a:t> </a:t>
                </a:r>
                <a:r>
                  <a:rPr lang="zh-CN" altLang="en-US" sz="1200">
                    <a:sym typeface="+mn-ea"/>
                  </a:rPr>
                  <a:t> </a:t>
                </a:r>
                <a:r>
                  <a:rPr lang="zh-CN" altLang="en-US" sz="1200"/>
                  <a:t>excited David was!</a:t>
                </a:r>
                <a:endParaRPr lang="zh-CN" altLang="en-US" sz="1200"/>
              </a:p>
              <a:p>
                <a:pPr algn="l">
                  <a:lnSpc>
                    <a:spcPct val="120000"/>
                  </a:lnSpc>
                  <a:spcBef>
                    <a:spcPts val="0"/>
                  </a:spcBef>
                  <a:spcAft>
                    <a:spcPts val="0"/>
                  </a:spcAft>
                </a:pPr>
                <a:r>
                  <a:rPr lang="en-US" altLang="zh-CN" sz="1200"/>
                  <a:t>    </a:t>
                </a:r>
                <a:r>
                  <a:rPr lang="zh-CN" altLang="en-US" sz="1200"/>
                  <a:t>David has been to many space camps over the last eight years. Last month, he went to </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6</a:t>
                </a:r>
                <a:r>
                  <a:rPr lang="zh-CN" altLang="en-US" sz="1200" u="sng">
                    <a:sym typeface="+mn-ea"/>
                  </a:rPr>
                  <a:t> </a:t>
                </a:r>
                <a:r>
                  <a:rPr lang="zh-CN" altLang="en-US" sz="1200">
                    <a:sym typeface="+mn-ea"/>
                  </a:rPr>
                  <a:t> </a:t>
                </a:r>
                <a:r>
                  <a:rPr lang="zh-CN" altLang="en-US" sz="1200"/>
                  <a:t>new space camp. It had a lot of fun training programs,</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7</a:t>
                </a:r>
                <a:r>
                  <a:rPr lang="zh-CN" altLang="en-US" sz="1200" u="sng">
                    <a:sym typeface="+mn-ea"/>
                  </a:rPr>
                  <a:t> </a:t>
                </a:r>
                <a:r>
                  <a:rPr lang="zh-CN" altLang="en-US" sz="1200">
                    <a:sym typeface="+mn-ea"/>
                  </a:rPr>
                  <a:t> </a:t>
                </a:r>
                <a:r>
                  <a:rPr lang="zh-CN" altLang="en-US" sz="1200"/>
                  <a:t>he enjoyed all of them. There he</a:t>
                </a:r>
                <a:r>
                  <a:rPr lang="en-US" altLang="zh-CN" sz="1200"/>
                  <a:t> </a:t>
                </a:r>
                <a:r>
                  <a:rPr lang="zh-CN" altLang="en-US" sz="1200"/>
                  <a:t>was often asked</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8</a:t>
                </a:r>
                <a:r>
                  <a:rPr lang="zh-CN" altLang="en-US" sz="1200" u="sng">
                    <a:sym typeface="+mn-ea"/>
                  </a:rPr>
                  <a:t> </a:t>
                </a:r>
                <a:r>
                  <a:rPr lang="zh-CN" altLang="en-US" sz="1200">
                    <a:sym typeface="+mn-ea"/>
                  </a:rPr>
                  <a:t> </a:t>
                </a:r>
                <a:r>
                  <a:rPr lang="zh-CN" altLang="en-US" sz="1200"/>
                  <a:t>he liked space camps so much."I feel like a real astronaut in the space</a:t>
                </a:r>
                <a:r>
                  <a:rPr lang="en-US" altLang="zh-CN" sz="1200"/>
                  <a:t> </a:t>
                </a:r>
                <a:r>
                  <a:rPr lang="zh-CN" altLang="en-US" sz="1200"/>
                  <a:t>camp,</a:t>
                </a:r>
                <a:r>
                  <a:rPr lang="en-US" altLang="zh-CN" sz="1200"/>
                  <a:t> </a:t>
                </a:r>
                <a:r>
                  <a:rPr lang="zh-CN" altLang="en-US" sz="1200"/>
                  <a:t>and I don't even need</a:t>
                </a:r>
                <a:r>
                  <a:rPr lang="zh-CN" altLang="en-US" sz="1200">
                    <a:sym typeface="+mn-ea"/>
                  </a:rPr>
                  <a:t> </a:t>
                </a:r>
                <a:r>
                  <a:rPr lang="en-US" altLang="zh-CN" sz="1200" u="sng">
                    <a:sym typeface="+mn-ea"/>
                  </a:rPr>
                  <a:t> </a:t>
                </a:r>
                <a:r>
                  <a:rPr lang="zh-CN" altLang="en-US" sz="1200" u="sng">
                    <a:sym typeface="+mn-ea"/>
                  </a:rPr>
                  <a:t>3</a:t>
                </a:r>
                <a:r>
                  <a:rPr lang="en-US" altLang="zh-CN" sz="1200" u="sng">
                    <a:sym typeface="+mn-ea"/>
                  </a:rPr>
                  <a:t>9</a:t>
                </a:r>
                <a:r>
                  <a:rPr lang="zh-CN" altLang="en-US" sz="1200" u="sng">
                    <a:sym typeface="+mn-ea"/>
                  </a:rPr>
                  <a:t> </a:t>
                </a:r>
                <a:r>
                  <a:rPr lang="zh-CN" altLang="en-US" sz="1200">
                    <a:sym typeface="+mn-ea"/>
                  </a:rPr>
                  <a:t> </a:t>
                </a:r>
                <a:r>
                  <a:rPr lang="zh-CN" altLang="en-US" sz="1200"/>
                  <a:t>the earth,"</a:t>
                </a:r>
                <a:r>
                  <a:rPr lang="en-US" altLang="zh-CN" sz="1200"/>
                  <a:t> </a:t>
                </a:r>
                <a:r>
                  <a:rPr lang="zh-CN" altLang="en-US" sz="1200"/>
                  <a:t>he said.</a:t>
                </a:r>
                <a:endParaRPr lang="zh-CN" altLang="en-US" sz="1200"/>
              </a:p>
              <a:p>
                <a:pPr algn="l">
                  <a:lnSpc>
                    <a:spcPct val="120000"/>
                  </a:lnSpc>
                  <a:spcBef>
                    <a:spcPts val="0"/>
                  </a:spcBef>
                  <a:spcAft>
                    <a:spcPts val="0"/>
                  </a:spcAft>
                </a:pPr>
                <a:r>
                  <a:rPr lang="en-US" altLang="zh-CN" sz="1200"/>
                  <a:t>    </a:t>
                </a:r>
                <a:r>
                  <a:rPr lang="zh-CN" altLang="en-US" sz="1200"/>
                  <a:t>These experiences have influenced his life. Now David</a:t>
                </a:r>
                <a:r>
                  <a:rPr lang="zh-CN" altLang="en-US" sz="1200">
                    <a:sym typeface="+mn-ea"/>
                  </a:rPr>
                  <a:t> </a:t>
                </a:r>
                <a:r>
                  <a:rPr lang="en-US" altLang="zh-CN" sz="1200" u="sng">
                    <a:sym typeface="+mn-ea"/>
                  </a:rPr>
                  <a:t> 40</a:t>
                </a:r>
                <a:r>
                  <a:rPr lang="zh-CN" altLang="en-US" sz="1200" u="sng">
                    <a:sym typeface="+mn-ea"/>
                  </a:rPr>
                  <a:t> </a:t>
                </a:r>
                <a:r>
                  <a:rPr lang="zh-CN" altLang="en-US" sz="1200">
                    <a:sym typeface="+mn-ea"/>
                  </a:rPr>
                  <a:t> </a:t>
                </a:r>
                <a:r>
                  <a:rPr lang="zh-CN" altLang="en-US" sz="1200"/>
                  <a:t>space science. He has made</a:t>
                </a:r>
                <a:r>
                  <a:rPr lang="en-US" altLang="zh-CN" sz="1200"/>
                  <a:t> </a:t>
                </a:r>
                <a:r>
                  <a:rPr lang="zh-CN" altLang="en-US" sz="1200"/>
                  <a:t>up his mind to be a space engineer in the future.</a:t>
                </a:r>
                <a:endParaRPr lang="zh-CN" altLang="en-US" sz="1200"/>
              </a:p>
              <a:p>
                <a:pPr algn="ctr">
                  <a:lnSpc>
                    <a:spcPct val="120000"/>
                  </a:lnSpc>
                  <a:spcBef>
                    <a:spcPts val="0"/>
                  </a:spcBef>
                  <a:spcAft>
                    <a:spcPts val="0"/>
                  </a:spcAft>
                </a:pPr>
                <a:r>
                  <a:rPr lang="en-US" altLang="zh-CN" sz="900" b="1">
                    <a:sym typeface="+mn-ea"/>
                  </a:rPr>
                  <a:t>2023</a:t>
                </a:r>
                <a:r>
                  <a:rPr lang="zh-CN" altLang="en-US" sz="900" b="1">
                    <a:sym typeface="+mn-ea"/>
                  </a:rPr>
                  <a:t>年广东省中考英语试题  第</a:t>
                </a:r>
                <a:r>
                  <a:rPr lang="en-US" altLang="zh-CN" sz="900" b="1">
                    <a:sym typeface="+mn-ea"/>
                  </a:rPr>
                  <a:t> 3 </a:t>
                </a:r>
                <a:r>
                  <a:rPr lang="zh-CN" altLang="en-US" sz="900" b="1">
                    <a:sym typeface="+mn-ea"/>
                  </a:rPr>
                  <a:t>页</a:t>
                </a:r>
                <a:r>
                  <a:rPr lang="en-US" altLang="zh-CN" sz="900" b="1">
                    <a:sym typeface="+mn-ea"/>
                  </a:rPr>
                  <a:t> </a:t>
                </a:r>
                <a:r>
                  <a:rPr lang="zh-CN" altLang="en-US" sz="900" b="1">
                    <a:sym typeface="+mn-ea"/>
                  </a:rPr>
                  <a:t>(</a:t>
                </a:r>
                <a:r>
                  <a:rPr lang="en-US" altLang="zh-CN" sz="900" b="1">
                    <a:sym typeface="+mn-ea"/>
                  </a:rPr>
                  <a:t> </a:t>
                </a:r>
                <a:r>
                  <a:rPr lang="zh-CN" altLang="en-US" sz="900" b="1">
                    <a:sym typeface="+mn-ea"/>
                  </a:rPr>
                  <a:t>共</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endParaRPr lang="zh-CN" altLang="en-US" sz="900"/>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a:p>
                <a:pPr algn="l">
                  <a:lnSpc>
                    <a:spcPct val="120000"/>
                  </a:lnSpc>
                  <a:spcBef>
                    <a:spcPts val="0"/>
                  </a:spcBef>
                  <a:spcAft>
                    <a:spcPts val="0"/>
                  </a:spcAft>
                </a:pPr>
                <a:endParaRPr lang="zh-CN" altLang="en-US" sz="1200" b="1"/>
              </a:p>
            </p:txBody>
          </p:sp>
          <p:sp>
            <p:nvSpPr>
              <p:cNvPr id="3" name="矩形 2"/>
              <p:cNvSpPr/>
              <p:nvPr/>
            </p:nvSpPr>
            <p:spPr>
              <a:xfrm>
                <a:off x="760" y="2160"/>
                <a:ext cx="8970" cy="2363"/>
              </a:xfrm>
              <a:prstGeom prst="rect">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9" name="组合 8"/>
            <p:cNvGrpSpPr/>
            <p:nvPr/>
          </p:nvGrpSpPr>
          <p:grpSpPr>
            <a:xfrm>
              <a:off x="903" y="5486"/>
              <a:ext cx="8878" cy="2742"/>
              <a:chOff x="903" y="5786"/>
              <a:chExt cx="8878" cy="2742"/>
            </a:xfrm>
          </p:grpSpPr>
          <p:sp>
            <p:nvSpPr>
              <p:cNvPr id="7" name="矩形 6"/>
              <p:cNvSpPr/>
              <p:nvPr/>
            </p:nvSpPr>
            <p:spPr>
              <a:xfrm>
                <a:off x="903" y="5786"/>
                <a:ext cx="8828" cy="6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a:solidFill>
                      <a:schemeClr val="tx1"/>
                    </a:solidFill>
                  </a:rPr>
                  <a:t>A. </a:t>
                </a:r>
                <a:r>
                  <a:rPr lang="zh-CN" altLang="en-US" sz="1200">
                    <a:solidFill>
                      <a:schemeClr val="tx1"/>
                    </a:solidFill>
                  </a:rPr>
                  <a:t>But I'm afraid he is too busy these days.</a:t>
                </a:r>
                <a:r>
                  <a:rPr lang="en-US" altLang="zh-CN" sz="1200">
                    <a:solidFill>
                      <a:schemeClr val="tx1"/>
                    </a:solidFill>
                  </a:rPr>
                  <a:t>          </a:t>
                </a:r>
                <a:r>
                  <a:rPr lang="zh-CN" altLang="en-US" sz="1200" b="1">
                    <a:solidFill>
                      <a:schemeClr val="tx1"/>
                    </a:solidFill>
                  </a:rPr>
                  <a:t>B. </a:t>
                </a:r>
                <a:r>
                  <a:rPr lang="zh-CN" altLang="en-US" sz="1200">
                    <a:solidFill>
                      <a:schemeClr val="tx1"/>
                    </a:solidFill>
                  </a:rPr>
                  <a:t>I'm thinking of giving up.</a:t>
                </a:r>
                <a:endParaRPr lang="zh-CN" altLang="en-US" sz="1200">
                  <a:solidFill>
                    <a:schemeClr val="tx1"/>
                  </a:solidFill>
                </a:endParaRPr>
              </a:p>
              <a:p>
                <a:pPr algn="l"/>
                <a:r>
                  <a:rPr lang="zh-CN" altLang="en-US" sz="1200" b="1">
                    <a:solidFill>
                      <a:schemeClr val="tx1"/>
                    </a:solidFill>
                  </a:rPr>
                  <a:t>C. </a:t>
                </a:r>
                <a:r>
                  <a:rPr lang="zh-CN" altLang="en-US" sz="1200">
                    <a:solidFill>
                      <a:schemeClr val="tx1"/>
                    </a:solidFill>
                  </a:rPr>
                  <a:t>You're welcome.</a:t>
                </a:r>
                <a:r>
                  <a:rPr lang="en-US" altLang="zh-CN" sz="1200">
                    <a:solidFill>
                      <a:schemeClr val="tx1"/>
                    </a:solidFill>
                  </a:rPr>
                  <a:t>       </a:t>
                </a:r>
                <a:r>
                  <a:rPr lang="zh-CN" altLang="en-US" sz="1200" b="1">
                    <a:solidFill>
                      <a:schemeClr val="tx1"/>
                    </a:solidFill>
                  </a:rPr>
                  <a:t>D. </a:t>
                </a:r>
                <a:r>
                  <a:rPr lang="zh-CN" altLang="en-US" sz="1200">
                    <a:solidFill>
                      <a:schemeClr val="tx1"/>
                    </a:solidFill>
                  </a:rPr>
                  <a:t>Enjoy yourself.</a:t>
                </a:r>
                <a:r>
                  <a:rPr lang="en-US" altLang="zh-CN" sz="1200">
                    <a:solidFill>
                      <a:schemeClr val="tx1"/>
                    </a:solidFill>
                  </a:rPr>
                  <a:t>        </a:t>
                </a:r>
                <a:r>
                  <a:rPr lang="zh-CN" altLang="en-US" sz="1200" b="1">
                    <a:solidFill>
                      <a:schemeClr val="tx1"/>
                    </a:solidFill>
                  </a:rPr>
                  <a:t>E. </a:t>
                </a:r>
                <a:r>
                  <a:rPr lang="zh-CN" altLang="en-US" sz="1200">
                    <a:solidFill>
                      <a:schemeClr val="tx1"/>
                    </a:solidFill>
                  </a:rPr>
                  <a:t>Sounds good.</a:t>
                </a:r>
                <a:r>
                  <a:rPr lang="en-US" altLang="zh-CN" sz="1200">
                    <a:solidFill>
                      <a:schemeClr val="tx1"/>
                    </a:solidFill>
                  </a:rPr>
                  <a:t>           </a:t>
                </a:r>
                <a:r>
                  <a:rPr lang="zh-CN" altLang="en-US" sz="1200" b="1">
                    <a:solidFill>
                      <a:schemeClr val="tx1"/>
                    </a:solidFill>
                  </a:rPr>
                  <a:t>F. </a:t>
                </a:r>
                <a:r>
                  <a:rPr lang="zh-CN" altLang="en-US" sz="1200">
                    <a:solidFill>
                      <a:schemeClr val="tx1"/>
                    </a:solidFill>
                  </a:rPr>
                  <a:t>How's that?</a:t>
                </a:r>
                <a:endParaRPr lang="zh-CN" altLang="en-US" sz="1200">
                  <a:solidFill>
                    <a:schemeClr val="tx1"/>
                  </a:solidFill>
                </a:endParaRPr>
              </a:p>
            </p:txBody>
          </p:sp>
          <p:pic>
            <p:nvPicPr>
              <p:cNvPr id="8" name="图片 7"/>
              <p:cNvPicPr>
                <a:picLocks noChangeAspect="1"/>
              </p:cNvPicPr>
              <p:nvPr>
                <p:custDataLst>
                  <p:tags r:id="rId3"/>
                </p:custDataLst>
              </p:nvPr>
            </p:nvPicPr>
            <p:blipFill>
              <a:blip r:embed="rId4"/>
              <a:stretch>
                <a:fillRect/>
              </a:stretch>
            </p:blipFill>
            <p:spPr>
              <a:xfrm>
                <a:off x="8220" y="6637"/>
                <a:ext cx="1561" cy="1891"/>
              </a:xfrm>
              <a:prstGeom prst="rect">
                <a:avLst/>
              </a:prstGeom>
            </p:spPr>
          </p:pic>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17830" y="441960"/>
            <a:ext cx="5958840" cy="8982710"/>
          </a:xfrm>
          <a:prstGeom prst="rect">
            <a:avLst/>
          </a:prstGeom>
          <a:noFill/>
        </p:spPr>
        <p:txBody>
          <a:bodyPr wrap="square" rtlCol="0" anchor="t">
            <a:noAutofit/>
          </a:bodyPr>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31. A. great</a:t>
            </a:r>
            <a:r>
              <a:rPr lang="en-US" sz="1200"/>
              <a:t>                                </a:t>
            </a:r>
            <a:r>
              <a:rPr sz="1200"/>
              <a:t>B. greater</a:t>
            </a:r>
            <a:r>
              <a:rPr lang="en-US" sz="1200"/>
              <a:t>                                             </a:t>
            </a:r>
            <a:r>
              <a:rPr sz="1200"/>
              <a:t>C. the greatest</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32. A. he</a:t>
            </a:r>
            <a:r>
              <a:rPr lang="en-US" sz="1200"/>
              <a:t>                                     </a:t>
            </a:r>
            <a:r>
              <a:rPr sz="1200"/>
              <a:t>B. him</a:t>
            </a:r>
            <a:r>
              <a:rPr lang="en-US" sz="1200">
                <a:sym typeface="+mn-ea"/>
              </a:rPr>
              <a:t>                                                   </a:t>
            </a:r>
            <a:r>
              <a:rPr sz="1200"/>
              <a:t>C. his</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33. A. invited</a:t>
            </a:r>
            <a:r>
              <a:rPr lang="en-US" sz="1200">
                <a:sym typeface="+mn-ea"/>
              </a:rPr>
              <a:t>                             </a:t>
            </a:r>
            <a:r>
              <a:rPr sz="1200"/>
              <a:t>B. are invited</a:t>
            </a:r>
            <a:r>
              <a:rPr lang="en-US" sz="1200"/>
              <a:t>  </a:t>
            </a:r>
            <a:r>
              <a:rPr lang="en-US" sz="1200">
                <a:sym typeface="+mn-ea"/>
              </a:rPr>
              <a:t>                                     </a:t>
            </a:r>
            <a:r>
              <a:rPr sz="1200">
                <a:sym typeface="+mn-ea"/>
              </a:rPr>
              <a:t>C. were invited</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34. A. on</a:t>
            </a:r>
            <a:r>
              <a:rPr lang="en-US" sz="1200">
                <a:sym typeface="+mn-ea"/>
              </a:rPr>
              <a:t>                                    </a:t>
            </a:r>
            <a:r>
              <a:rPr sz="1200"/>
              <a:t>B. in</a:t>
            </a:r>
            <a:r>
              <a:rPr lang="en-US" sz="1200">
                <a:sym typeface="+mn-ea"/>
              </a:rPr>
              <a:t>                                                       </a:t>
            </a:r>
            <a:r>
              <a:rPr sz="1200"/>
              <a:t>C. for</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35. A. How</a:t>
            </a:r>
            <a:r>
              <a:rPr lang="en-US" sz="1200">
                <a:sym typeface="+mn-ea"/>
              </a:rPr>
              <a:t>                                 </a:t>
            </a:r>
            <a:r>
              <a:rPr sz="1200"/>
              <a:t>B. What</a:t>
            </a:r>
            <a:r>
              <a:rPr lang="en-US" sz="1200">
                <a:sym typeface="+mn-ea"/>
              </a:rPr>
              <a:t>                                                </a:t>
            </a:r>
            <a:r>
              <a:rPr sz="1200"/>
              <a:t>C. What an</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36. A. a</a:t>
            </a:r>
            <a:r>
              <a:rPr lang="en-US" sz="1200">
                <a:sym typeface="+mn-ea"/>
              </a:rPr>
              <a:t>                                       </a:t>
            </a:r>
            <a:r>
              <a:rPr sz="1200"/>
              <a:t>B. an</a:t>
            </a:r>
            <a:r>
              <a:rPr lang="en-US" sz="1200">
                <a:sym typeface="+mn-ea"/>
              </a:rPr>
              <a:t>                                                     </a:t>
            </a:r>
            <a:r>
              <a:rPr sz="1200"/>
              <a:t>C. the</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37. A. or</a:t>
            </a:r>
            <a:r>
              <a:rPr lang="en-US" sz="1200">
                <a:sym typeface="+mn-ea"/>
              </a:rPr>
              <a:t>                                     </a:t>
            </a:r>
            <a:r>
              <a:rPr sz="1200"/>
              <a:t>B. but</a:t>
            </a:r>
            <a:r>
              <a:rPr lang="en-US" sz="1200">
                <a:sym typeface="+mn-ea"/>
              </a:rPr>
              <a:t>                                                    </a:t>
            </a:r>
            <a:r>
              <a:rPr sz="1200"/>
              <a:t>C. and</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38. A. why</a:t>
            </a:r>
            <a:r>
              <a:rPr lang="en-US" sz="1200">
                <a:sym typeface="+mn-ea"/>
              </a:rPr>
              <a:t>                                  </a:t>
            </a:r>
            <a:r>
              <a:rPr sz="1200"/>
              <a:t>B. when</a:t>
            </a:r>
            <a:r>
              <a:rPr lang="en-US" sz="1200">
                <a:sym typeface="+mn-ea"/>
              </a:rPr>
              <a:t>                                                </a:t>
            </a:r>
            <a:r>
              <a:rPr sz="1200"/>
              <a:t>C. where</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sym typeface="+mn-ea"/>
              </a:rPr>
              <a:t>39. A. leave</a:t>
            </a:r>
            <a:r>
              <a:rPr lang="en-US" sz="1200">
                <a:sym typeface="+mn-ea"/>
              </a:rPr>
              <a:t>                                </a:t>
            </a:r>
            <a:r>
              <a:rPr sz="1200"/>
              <a:t>B. leaving</a:t>
            </a:r>
            <a:r>
              <a:rPr lang="en-US" sz="1200">
                <a:sym typeface="+mn-ea"/>
              </a:rPr>
              <a:t>                                             </a:t>
            </a:r>
            <a:r>
              <a:rPr sz="1200"/>
              <a:t>C. to leave</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sym typeface="+mn-ea"/>
              </a:rPr>
              <a:t>40. A. study</a:t>
            </a:r>
            <a:r>
              <a:rPr lang="en-US" sz="1200">
                <a:sym typeface="+mn-ea"/>
              </a:rPr>
              <a:t>                                </a:t>
            </a:r>
            <a:r>
              <a:rPr sz="1200">
                <a:sym typeface="+mn-ea"/>
              </a:rPr>
              <a:t>B. is studying</a:t>
            </a:r>
            <a:r>
              <a:rPr lang="en-US" sz="1200">
                <a:sym typeface="+mn-ea"/>
              </a:rPr>
              <a:t>                                      </a:t>
            </a:r>
            <a:r>
              <a:rPr sz="1200"/>
              <a:t>C. was studying</a:t>
            </a:r>
            <a:endParaRPr sz="1200"/>
          </a:p>
          <a:p>
            <a:pPr>
              <a:lnSpc>
                <a:spcPct val="120000"/>
              </a:lnSpc>
              <a:spcBef>
                <a:spcPts val="0"/>
              </a:spcBef>
              <a:spcAft>
                <a:spcPts val="0"/>
              </a:spcAft>
            </a:pPr>
            <a:r>
              <a:rPr sz="1100" b="1"/>
              <a:t>三、完形填空(本大题共10小题，每小题1分，共10分)</a:t>
            </a:r>
            <a:r>
              <a:rPr lang="en-US" sz="1100" b="1"/>
              <a:t>  </a:t>
            </a:r>
            <a:r>
              <a:rPr sz="1100"/>
              <a:t>请通读下面短文，掌握其大意，从每小</a:t>
            </a:r>
            <a:endParaRPr sz="1100"/>
          </a:p>
          <a:p>
            <a:pPr>
              <a:lnSpc>
                <a:spcPct val="120000"/>
              </a:lnSpc>
              <a:spcBef>
                <a:spcPts val="0"/>
              </a:spcBef>
              <a:spcAft>
                <a:spcPts val="0"/>
              </a:spcAft>
            </a:pPr>
            <a:r>
              <a:rPr sz="1100"/>
              <a:t> </a:t>
            </a:r>
            <a:r>
              <a:rPr lang="en-US" sz="1100"/>
              <a:t>       </a:t>
            </a:r>
            <a:r>
              <a:rPr sz="1100"/>
              <a:t>题所给的四个选项中选出一个最佳答案，并将答题卡上对应题目所选的选项涂黑。</a:t>
            </a:r>
            <a:endParaRPr sz="1100"/>
          </a:p>
          <a:p>
            <a:pPr>
              <a:lnSpc>
                <a:spcPct val="120000"/>
              </a:lnSpc>
              <a:spcBef>
                <a:spcPts val="0"/>
              </a:spcBef>
              <a:spcAft>
                <a:spcPts val="0"/>
              </a:spcAft>
            </a:pPr>
            <a:r>
              <a:rPr lang="en-US" sz="1200"/>
              <a:t>    </a:t>
            </a:r>
            <a:r>
              <a:rPr sz="1200"/>
              <a:t>Little Dora always wanted a sister. So when Mum told her she would have one in six months,</a:t>
            </a:r>
            <a:r>
              <a:rPr lang="en-US" sz="1200"/>
              <a:t> </a:t>
            </a:r>
            <a:r>
              <a:rPr sz="1200"/>
              <a:t>she felt very </a:t>
            </a:r>
            <a:r>
              <a:rPr lang="en-US" sz="1200" u="sng"/>
              <a:t>  </a:t>
            </a:r>
            <a:r>
              <a:rPr sz="1200" u="sng"/>
              <a:t>41</a:t>
            </a:r>
            <a:r>
              <a:rPr lang="en-US" sz="1200" u="sng"/>
              <a:t> </a:t>
            </a:r>
            <a:r>
              <a:rPr sz="1200" u="sng"/>
              <a:t> </a:t>
            </a:r>
            <a:r>
              <a:rPr sz="1200"/>
              <a:t>.</a:t>
            </a:r>
            <a:r>
              <a:rPr lang="en-US" sz="1200"/>
              <a:t> </a:t>
            </a:r>
            <a:r>
              <a:rPr sz="1200"/>
              <a:t>But Dora had to be away for some time. She had promised to stay with her</a:t>
            </a:r>
            <a:r>
              <a:rPr lang="en-US" sz="1200"/>
              <a:t> </a:t>
            </a:r>
            <a:r>
              <a:rPr sz="1200"/>
              <a:t>grandparents till autumn came.</a:t>
            </a:r>
            <a:endParaRPr sz="1200"/>
          </a:p>
          <a:p>
            <a:pPr>
              <a:lnSpc>
                <a:spcPct val="120000"/>
              </a:lnSpc>
              <a:spcBef>
                <a:spcPts val="0"/>
              </a:spcBef>
              <a:spcAft>
                <a:spcPts val="0"/>
              </a:spcAft>
            </a:pPr>
            <a:r>
              <a:rPr lang="en-US" sz="1200"/>
              <a:t>    </a:t>
            </a:r>
            <a:r>
              <a:rPr sz="1200"/>
              <a:t>"How can I make</a:t>
            </a:r>
            <a:r>
              <a:rPr sz="1200">
                <a:sym typeface="+mn-ea"/>
              </a:rPr>
              <a:t> </a:t>
            </a:r>
            <a:r>
              <a:rPr lang="en-US" sz="1200" u="sng">
                <a:sym typeface="+mn-ea"/>
              </a:rPr>
              <a:t>  </a:t>
            </a:r>
            <a:r>
              <a:rPr sz="1200" u="sng">
                <a:sym typeface="+mn-ea"/>
              </a:rPr>
              <a:t>4</a:t>
            </a:r>
            <a:r>
              <a:rPr lang="en-US" sz="1200" u="sng">
                <a:sym typeface="+mn-ea"/>
              </a:rPr>
              <a:t>2</a:t>
            </a:r>
            <a:r>
              <a:rPr lang="en-US" sz="1200" u="sng">
                <a:sym typeface="+mn-ea"/>
              </a:rPr>
              <a:t> </a:t>
            </a:r>
            <a:r>
              <a:rPr sz="1200" u="sng">
                <a:sym typeface="+mn-ea"/>
              </a:rPr>
              <a:t> </a:t>
            </a:r>
            <a:r>
              <a:rPr sz="1200">
                <a:sym typeface="+mn-ea"/>
              </a:rPr>
              <a:t> </a:t>
            </a:r>
            <a:r>
              <a:rPr sz="1200"/>
              <a:t>go faster? I can't wait to see the</a:t>
            </a:r>
            <a:r>
              <a:rPr sz="1200">
                <a:sym typeface="+mn-ea"/>
              </a:rPr>
              <a:t> </a:t>
            </a:r>
            <a:r>
              <a:rPr lang="en-US" sz="1200" u="sng">
                <a:sym typeface="+mn-ea"/>
              </a:rPr>
              <a:t>  </a:t>
            </a:r>
            <a:r>
              <a:rPr sz="1200" u="sng">
                <a:sym typeface="+mn-ea"/>
              </a:rPr>
              <a:t>4</a:t>
            </a:r>
            <a:r>
              <a:rPr lang="en-US" sz="1200" u="sng">
                <a:sym typeface="+mn-ea"/>
              </a:rPr>
              <a:t>3</a:t>
            </a:r>
            <a:r>
              <a:rPr lang="en-US" sz="1200" u="sng">
                <a:sym typeface="+mn-ea"/>
              </a:rPr>
              <a:t> </a:t>
            </a:r>
            <a:r>
              <a:rPr sz="1200" u="sng">
                <a:sym typeface="+mn-ea"/>
              </a:rPr>
              <a:t> </a:t>
            </a:r>
            <a:r>
              <a:rPr sz="1200"/>
              <a:t>."Dora said to herself</a:t>
            </a:r>
            <a:r>
              <a:rPr lang="en-US" sz="1200"/>
              <a:t> </a:t>
            </a:r>
            <a:r>
              <a:rPr sz="1200"/>
              <a:t>while she was sitting in her grandparents'</a:t>
            </a:r>
            <a:r>
              <a:rPr lang="en-US" sz="1200"/>
              <a:t> </a:t>
            </a:r>
            <a:r>
              <a:rPr sz="1200"/>
              <a:t>yard one day. She had a good</a:t>
            </a:r>
            <a:r>
              <a:rPr sz="1200">
                <a:sym typeface="+mn-ea"/>
              </a:rPr>
              <a:t> </a:t>
            </a:r>
            <a:r>
              <a:rPr lang="en-US" sz="1200" u="sng">
                <a:sym typeface="+mn-ea"/>
              </a:rPr>
              <a:t>  </a:t>
            </a:r>
            <a:r>
              <a:rPr sz="1200" u="sng">
                <a:sym typeface="+mn-ea"/>
              </a:rPr>
              <a:t>4</a:t>
            </a:r>
            <a:r>
              <a:rPr lang="en-US" sz="1200" u="sng">
                <a:sym typeface="+mn-ea"/>
              </a:rPr>
              <a:t>4</a:t>
            </a:r>
            <a:r>
              <a:rPr lang="en-US" sz="1200" u="sng">
                <a:sym typeface="+mn-ea"/>
              </a:rPr>
              <a:t> </a:t>
            </a:r>
            <a:r>
              <a:rPr sz="1200" u="sng">
                <a:sym typeface="+mn-ea"/>
              </a:rPr>
              <a:t> </a:t>
            </a:r>
            <a:r>
              <a:rPr sz="1200"/>
              <a:t> when she saw the</a:t>
            </a:r>
            <a:r>
              <a:rPr lang="en-US" sz="1200"/>
              <a:t> </a:t>
            </a:r>
            <a:r>
              <a:rPr sz="1200"/>
              <a:t>apple tree in the yard. She decided to</a:t>
            </a:r>
            <a:r>
              <a:rPr sz="1200">
                <a:sym typeface="+mn-ea"/>
              </a:rPr>
              <a:t> </a:t>
            </a:r>
            <a:r>
              <a:rPr lang="en-US" sz="1200" u="sng">
                <a:sym typeface="+mn-ea"/>
              </a:rPr>
              <a:t>  </a:t>
            </a:r>
            <a:r>
              <a:rPr sz="1200" u="sng">
                <a:sym typeface="+mn-ea"/>
              </a:rPr>
              <a:t>4</a:t>
            </a:r>
            <a:r>
              <a:rPr lang="en-US" sz="1200" u="sng">
                <a:sym typeface="+mn-ea"/>
              </a:rPr>
              <a:t>5</a:t>
            </a:r>
            <a:r>
              <a:rPr lang="en-US" sz="1200" u="sng">
                <a:sym typeface="+mn-ea"/>
              </a:rPr>
              <a:t> </a:t>
            </a:r>
            <a:r>
              <a:rPr sz="1200" u="sng">
                <a:sym typeface="+mn-ea"/>
              </a:rPr>
              <a:t> </a:t>
            </a:r>
            <a:r>
              <a:rPr lang="en-US" sz="1200"/>
              <a:t> </a:t>
            </a:r>
            <a:r>
              <a:rPr sz="1200"/>
              <a:t>a picture of the tree each day. As Grandpa said, by</a:t>
            </a:r>
            <a:r>
              <a:rPr lang="en-US" sz="1200"/>
              <a:t> </a:t>
            </a:r>
            <a:r>
              <a:rPr sz="1200"/>
              <a:t>the time she saw red apples on the tree, she would have a sister!</a:t>
            </a:r>
            <a:endParaRPr sz="1200"/>
          </a:p>
          <a:p>
            <a:pPr>
              <a:lnSpc>
                <a:spcPct val="120000"/>
              </a:lnSpc>
              <a:spcBef>
                <a:spcPts val="0"/>
              </a:spcBef>
              <a:spcAft>
                <a:spcPts val="0"/>
              </a:spcAft>
            </a:pPr>
            <a:r>
              <a:rPr lang="en-US" sz="1200"/>
              <a:t>    </a:t>
            </a:r>
            <a:r>
              <a:rPr sz="1200"/>
              <a:t>Dora's first picture was a tree full of green leaves. Day by day, the weather got cooler. The</a:t>
            </a:r>
            <a:r>
              <a:rPr lang="en-US" sz="1200"/>
              <a:t> </a:t>
            </a:r>
            <a:r>
              <a:rPr sz="1200"/>
              <a:t>leaves slowly</a:t>
            </a:r>
            <a:r>
              <a:rPr sz="1200">
                <a:sym typeface="+mn-ea"/>
              </a:rPr>
              <a:t> </a:t>
            </a:r>
            <a:r>
              <a:rPr lang="en-US" sz="1200" u="sng">
                <a:sym typeface="+mn-ea"/>
              </a:rPr>
              <a:t>  </a:t>
            </a:r>
            <a:r>
              <a:rPr sz="1200" u="sng">
                <a:sym typeface="+mn-ea"/>
              </a:rPr>
              <a:t>4</a:t>
            </a:r>
            <a:r>
              <a:rPr lang="en-US" sz="1200" u="sng">
                <a:sym typeface="+mn-ea"/>
              </a:rPr>
              <a:t>6</a:t>
            </a:r>
            <a:r>
              <a:rPr lang="en-US" sz="1200" u="sng">
                <a:sym typeface="+mn-ea"/>
              </a:rPr>
              <a:t> </a:t>
            </a:r>
            <a:r>
              <a:rPr sz="1200" u="sng">
                <a:sym typeface="+mn-ea"/>
              </a:rPr>
              <a:t> </a:t>
            </a:r>
            <a:r>
              <a:rPr sz="1200"/>
              <a:t> their colour and tiny apples appeared among them.</a:t>
            </a:r>
            <a:endParaRPr sz="1200"/>
          </a:p>
          <a:p>
            <a:pPr>
              <a:lnSpc>
                <a:spcPct val="120000"/>
              </a:lnSpc>
              <a:spcBef>
                <a:spcPts val="0"/>
              </a:spcBef>
              <a:spcAft>
                <a:spcPts val="0"/>
              </a:spcAft>
            </a:pPr>
            <a:r>
              <a:rPr lang="en-US" sz="1200"/>
              <a:t>    </a:t>
            </a:r>
            <a:r>
              <a:rPr sz="1200">
                <a:sym typeface="+mn-ea"/>
              </a:rPr>
              <a:t> </a:t>
            </a:r>
            <a:r>
              <a:rPr lang="en-US" sz="1200" u="sng">
                <a:sym typeface="+mn-ea"/>
              </a:rPr>
              <a:t>  </a:t>
            </a:r>
            <a:r>
              <a:rPr sz="1200" u="sng">
                <a:sym typeface="+mn-ea"/>
              </a:rPr>
              <a:t>4</a:t>
            </a:r>
            <a:r>
              <a:rPr lang="en-US" sz="1200" u="sng">
                <a:sym typeface="+mn-ea"/>
              </a:rPr>
              <a:t>7</a:t>
            </a:r>
            <a:r>
              <a:rPr lang="en-US" sz="1200" u="sng">
                <a:sym typeface="+mn-ea"/>
              </a:rPr>
              <a:t> </a:t>
            </a:r>
            <a:r>
              <a:rPr sz="1200" u="sng">
                <a:sym typeface="+mn-ea"/>
              </a:rPr>
              <a:t> </a:t>
            </a:r>
            <a:r>
              <a:rPr sz="1200"/>
              <a:t>,</a:t>
            </a:r>
            <a:r>
              <a:rPr lang="en-US" sz="1200"/>
              <a:t> </a:t>
            </a:r>
            <a:r>
              <a:rPr sz="1200"/>
              <a:t>Dora drew her last picture of the tree. It had a lot of red apples. Now it was time to</a:t>
            </a:r>
            <a:r>
              <a:rPr lang="en-US" sz="1200"/>
              <a:t> </a:t>
            </a:r>
            <a:r>
              <a:rPr sz="1200"/>
              <a:t>return home.</a:t>
            </a:r>
            <a:r>
              <a:rPr lang="en-US" sz="1200"/>
              <a:t> </a:t>
            </a:r>
            <a:r>
              <a:rPr sz="1200"/>
              <a:t>When she entered the house, Mum and Dad were</a:t>
            </a:r>
            <a:r>
              <a:rPr sz="1200">
                <a:sym typeface="+mn-ea"/>
              </a:rPr>
              <a:t> </a:t>
            </a:r>
            <a:r>
              <a:rPr lang="en-US" sz="1200" u="sng">
                <a:sym typeface="+mn-ea"/>
              </a:rPr>
              <a:t>  </a:t>
            </a:r>
            <a:r>
              <a:rPr sz="1200" u="sng">
                <a:sym typeface="+mn-ea"/>
              </a:rPr>
              <a:t>4</a:t>
            </a:r>
            <a:r>
              <a:rPr lang="en-US" sz="1200" u="sng">
                <a:sym typeface="+mn-ea"/>
              </a:rPr>
              <a:t>8</a:t>
            </a:r>
            <a:r>
              <a:rPr lang="en-US" sz="1200" u="sng">
                <a:sym typeface="+mn-ea"/>
              </a:rPr>
              <a:t> </a:t>
            </a:r>
            <a:r>
              <a:rPr sz="1200" u="sng">
                <a:sym typeface="+mn-ea"/>
              </a:rPr>
              <a:t> </a:t>
            </a:r>
            <a:r>
              <a:rPr sz="1200"/>
              <a:t> her on the sofa. Each</a:t>
            </a:r>
            <a:r>
              <a:rPr lang="en-US" sz="1200"/>
              <a:t> </a:t>
            </a:r>
            <a:r>
              <a:rPr sz="1200"/>
              <a:t>of them was</a:t>
            </a:r>
            <a:r>
              <a:rPr sz="1200">
                <a:sym typeface="+mn-ea"/>
              </a:rPr>
              <a:t> </a:t>
            </a:r>
            <a:r>
              <a:rPr lang="en-US" sz="1200" u="sng">
                <a:sym typeface="+mn-ea"/>
              </a:rPr>
              <a:t>  </a:t>
            </a:r>
            <a:r>
              <a:rPr sz="1200" u="sng">
                <a:sym typeface="+mn-ea"/>
              </a:rPr>
              <a:t>4</a:t>
            </a:r>
            <a:r>
              <a:rPr lang="en-US" sz="1200" u="sng">
                <a:sym typeface="+mn-ea"/>
              </a:rPr>
              <a:t>9</a:t>
            </a:r>
            <a:r>
              <a:rPr lang="en-US" sz="1200" u="sng">
                <a:sym typeface="+mn-ea"/>
              </a:rPr>
              <a:t> </a:t>
            </a:r>
            <a:r>
              <a:rPr sz="1200" u="sng">
                <a:sym typeface="+mn-ea"/>
              </a:rPr>
              <a:t> </a:t>
            </a:r>
            <a:r>
              <a:rPr sz="1200"/>
              <a:t> a baby in their arms.</a:t>
            </a:r>
            <a:endParaRPr sz="1200"/>
          </a:p>
          <a:p>
            <a:pPr>
              <a:lnSpc>
                <a:spcPct val="120000"/>
              </a:lnSpc>
              <a:spcBef>
                <a:spcPts val="0"/>
              </a:spcBef>
              <a:spcAft>
                <a:spcPts val="0"/>
              </a:spcAft>
            </a:pPr>
            <a:r>
              <a:rPr lang="en-US" sz="1200"/>
              <a:t>    </a:t>
            </a:r>
            <a:r>
              <a:rPr sz="1200"/>
              <a:t>"Now you have a sister and a brother!" Dad said.</a:t>
            </a:r>
            <a:r>
              <a:rPr lang="en-US" sz="1200"/>
              <a:t> </a:t>
            </a:r>
            <a:r>
              <a:rPr sz="1200"/>
              <a:t>"Wow, I'm the</a:t>
            </a:r>
            <a:r>
              <a:rPr sz="1200">
                <a:sym typeface="+mn-ea"/>
              </a:rPr>
              <a:t> </a:t>
            </a:r>
            <a:r>
              <a:rPr lang="en-US" sz="1200" u="sng">
                <a:sym typeface="+mn-ea"/>
              </a:rPr>
              <a:t>  50</a:t>
            </a:r>
            <a:r>
              <a:rPr lang="en-US" sz="1200" u="sng">
                <a:sym typeface="+mn-ea"/>
              </a:rPr>
              <a:t> </a:t>
            </a:r>
            <a:r>
              <a:rPr sz="1200" u="sng">
                <a:sym typeface="+mn-ea"/>
              </a:rPr>
              <a:t> </a:t>
            </a:r>
            <a:r>
              <a:rPr sz="1200"/>
              <a:t> sister in the world!"</a:t>
            </a:r>
            <a:r>
              <a:rPr lang="en-US" sz="1200"/>
              <a:t> </a:t>
            </a:r>
            <a:r>
              <a:rPr sz="1200"/>
              <a:t>Dora said happily.</a:t>
            </a:r>
            <a:r>
              <a:rPr lang="en-US" sz="1200"/>
              <a:t> </a:t>
            </a:r>
            <a:r>
              <a:rPr sz="1200"/>
              <a:t>"Look! Their faces are as round as red apples. They are so cute."</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41. A. rich</a:t>
            </a:r>
            <a:r>
              <a:rPr lang="en-US" sz="1200"/>
              <a:t>              </a:t>
            </a:r>
            <a:r>
              <a:rPr sz="1200">
                <a:sym typeface="+mn-ea"/>
              </a:rPr>
              <a:t>B. afraid</a:t>
            </a:r>
            <a:r>
              <a:rPr lang="en-US" sz="1200">
                <a:sym typeface="+mn-ea"/>
              </a:rPr>
              <a:t>                          </a:t>
            </a:r>
            <a:r>
              <a:rPr sz="1200">
                <a:sym typeface="+mn-ea"/>
              </a:rPr>
              <a:t>C. nervous</a:t>
            </a:r>
            <a:r>
              <a:rPr lang="en-US" sz="1200">
                <a:sym typeface="+mn-ea"/>
              </a:rPr>
              <a:t>                        </a:t>
            </a:r>
            <a:r>
              <a:rPr sz="1200">
                <a:sym typeface="+mn-ea"/>
              </a:rPr>
              <a:t>D. cheerful</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42. A. air</a:t>
            </a:r>
            <a:r>
              <a:rPr lang="en-US" sz="1200"/>
              <a:t> </a:t>
            </a:r>
            <a:r>
              <a:rPr lang="en-US" sz="1200">
                <a:sym typeface="+mn-ea"/>
              </a:rPr>
              <a:t>               </a:t>
            </a:r>
            <a:r>
              <a:rPr sz="1200">
                <a:sym typeface="+mn-ea"/>
              </a:rPr>
              <a:t>B. time</a:t>
            </a:r>
            <a:r>
              <a:rPr lang="en-US" sz="1200">
                <a:sym typeface="+mn-ea"/>
              </a:rPr>
              <a:t>                            </a:t>
            </a:r>
            <a:r>
              <a:rPr sz="1200">
                <a:sym typeface="+mn-ea"/>
              </a:rPr>
              <a:t>C. light</a:t>
            </a:r>
            <a:r>
              <a:rPr lang="en-US" sz="1200">
                <a:sym typeface="+mn-ea"/>
              </a:rPr>
              <a:t>                               </a:t>
            </a:r>
            <a:r>
              <a:rPr sz="1200">
                <a:sym typeface="+mn-ea"/>
              </a:rPr>
              <a:t>D. water</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43. A. yard</a:t>
            </a:r>
            <a:r>
              <a:rPr lang="en-US" sz="1200">
                <a:sym typeface="+mn-ea"/>
              </a:rPr>
              <a:t>             </a:t>
            </a:r>
            <a:r>
              <a:rPr sz="1200"/>
              <a:t>B. tree</a:t>
            </a:r>
            <a:r>
              <a:rPr lang="en-US" sz="1200">
                <a:sym typeface="+mn-ea"/>
              </a:rPr>
              <a:t>                             </a:t>
            </a:r>
            <a:r>
              <a:rPr sz="1200"/>
              <a:t>C. baby</a:t>
            </a:r>
            <a:r>
              <a:rPr lang="en-US" sz="1200">
                <a:sym typeface="+mn-ea"/>
              </a:rPr>
              <a:t>                              </a:t>
            </a:r>
            <a:r>
              <a:rPr sz="1200"/>
              <a:t>D. apple</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44. A. job</a:t>
            </a:r>
            <a:r>
              <a:rPr lang="en-US" sz="1200">
                <a:sym typeface="+mn-ea"/>
              </a:rPr>
              <a:t>               </a:t>
            </a:r>
            <a:r>
              <a:rPr sz="1200"/>
              <a:t>B. idea</a:t>
            </a:r>
            <a:r>
              <a:rPr lang="en-US" sz="1200">
                <a:sym typeface="+mn-ea"/>
              </a:rPr>
              <a:t>                             </a:t>
            </a:r>
            <a:r>
              <a:rPr sz="1200"/>
              <a:t>C. life</a:t>
            </a:r>
            <a:r>
              <a:rPr lang="en-US" sz="1200">
                <a:sym typeface="+mn-ea"/>
              </a:rPr>
              <a:t>                                 </a:t>
            </a:r>
            <a:r>
              <a:rPr sz="1200"/>
              <a:t>D. trip</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45. A. buy</a:t>
            </a:r>
            <a:r>
              <a:rPr lang="en-US" sz="1200"/>
              <a:t>   </a:t>
            </a:r>
            <a:r>
              <a:rPr lang="en-US" sz="1200">
                <a:sym typeface="+mn-ea"/>
              </a:rPr>
              <a:t>           </a:t>
            </a:r>
            <a:r>
              <a:rPr sz="1200">
                <a:sym typeface="+mn-ea"/>
              </a:rPr>
              <a:t>B. take</a:t>
            </a:r>
            <a:r>
              <a:rPr lang="en-US" sz="1200">
                <a:sym typeface="+mn-ea"/>
              </a:rPr>
              <a:t>                             </a:t>
            </a:r>
            <a:r>
              <a:rPr sz="1200">
                <a:sym typeface="+mn-ea"/>
              </a:rPr>
              <a:t>C. draw</a:t>
            </a:r>
            <a:r>
              <a:rPr lang="en-US" sz="1200">
                <a:sym typeface="+mn-ea"/>
              </a:rPr>
              <a:t>  </a:t>
            </a:r>
            <a:r>
              <a:rPr lang="en-US" sz="1200">
                <a:sym typeface="+mn-ea"/>
              </a:rPr>
              <a:t>                        </a:t>
            </a:r>
            <a:r>
              <a:rPr lang="en-US" sz="1200">
                <a:sym typeface="+mn-ea"/>
              </a:rPr>
              <a:t>   </a:t>
            </a:r>
            <a:r>
              <a:rPr sz="1200">
                <a:sym typeface="+mn-ea"/>
              </a:rPr>
              <a:t>D. borrow</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46. A. shared</a:t>
            </a:r>
            <a:r>
              <a:rPr lang="en-US" sz="1200">
                <a:sym typeface="+mn-ea"/>
              </a:rPr>
              <a:t>        </a:t>
            </a:r>
            <a:r>
              <a:rPr sz="1200">
                <a:sym typeface="+mn-ea"/>
              </a:rPr>
              <a:t>B. found</a:t>
            </a:r>
            <a:r>
              <a:rPr lang="en-US" sz="1200">
                <a:sym typeface="+mn-ea"/>
              </a:rPr>
              <a:t>                           </a:t>
            </a:r>
            <a:r>
              <a:rPr sz="1200">
                <a:sym typeface="+mn-ea"/>
              </a:rPr>
              <a:t>C. passed</a:t>
            </a:r>
            <a:r>
              <a:rPr lang="en-US" sz="1200">
                <a:sym typeface="+mn-ea"/>
              </a:rPr>
              <a:t>                         </a:t>
            </a:r>
            <a:r>
              <a:rPr sz="1200">
                <a:sym typeface="+mn-ea"/>
              </a:rPr>
              <a:t>D. changed</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47. A. Finally</a:t>
            </a:r>
            <a:r>
              <a:rPr lang="en-US" sz="1200">
                <a:sym typeface="+mn-ea"/>
              </a:rPr>
              <a:t>         </a:t>
            </a:r>
            <a:r>
              <a:rPr sz="1200"/>
              <a:t>B. Really</a:t>
            </a:r>
            <a:r>
              <a:rPr lang="en-US" sz="1200">
                <a:sym typeface="+mn-ea"/>
              </a:rPr>
              <a:t>                           </a:t>
            </a:r>
            <a:r>
              <a:rPr sz="1200"/>
              <a:t>C. Usually</a:t>
            </a:r>
            <a:r>
              <a:rPr lang="en-US" sz="1200">
                <a:sym typeface="+mn-ea"/>
              </a:rPr>
              <a:t>                        </a:t>
            </a:r>
            <a:r>
              <a:rPr sz="1200"/>
              <a:t>D. Suddenly</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48. A. waiting for</a:t>
            </a:r>
            <a:r>
              <a:rPr lang="en-US" sz="1200"/>
              <a:t>  </a:t>
            </a:r>
            <a:r>
              <a:rPr sz="1200">
                <a:sym typeface="+mn-ea"/>
              </a:rPr>
              <a:t>B. laughing at</a:t>
            </a:r>
            <a:r>
              <a:rPr lang="en-US" sz="1200">
                <a:sym typeface="+mn-ea"/>
              </a:rPr>
              <a:t>                </a:t>
            </a:r>
            <a:r>
              <a:rPr sz="1200">
                <a:sym typeface="+mn-ea"/>
              </a:rPr>
              <a:t>C. looking after</a:t>
            </a:r>
            <a:r>
              <a:rPr lang="en-US" sz="1200">
                <a:sym typeface="+mn-ea"/>
              </a:rPr>
              <a:t>               </a:t>
            </a:r>
            <a:r>
              <a:rPr sz="1200">
                <a:sym typeface="+mn-ea"/>
              </a:rPr>
              <a:t>D. learning from</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49. A. hiding</a:t>
            </a:r>
            <a:r>
              <a:rPr lang="en-US" sz="1200">
                <a:sym typeface="+mn-ea"/>
              </a:rPr>
              <a:t>          </a:t>
            </a:r>
            <a:r>
              <a:rPr sz="1200">
                <a:sym typeface="+mn-ea"/>
              </a:rPr>
              <a:t>B. training</a:t>
            </a:r>
            <a:r>
              <a:rPr lang="en-US" sz="1200">
                <a:sym typeface="+mn-ea"/>
              </a:rPr>
              <a:t>                      </a:t>
            </a:r>
            <a:r>
              <a:rPr sz="1200">
                <a:sym typeface="+mn-ea"/>
              </a:rPr>
              <a:t>C. walking</a:t>
            </a:r>
            <a:r>
              <a:rPr lang="en-US" sz="1200">
                <a:sym typeface="+mn-ea"/>
              </a:rPr>
              <a:t>                        </a:t>
            </a:r>
            <a:r>
              <a:rPr sz="1200">
                <a:sym typeface="+mn-ea"/>
              </a:rPr>
              <a:t>D. holding</a:t>
            </a:r>
            <a:endParaRPr sz="1200"/>
          </a:p>
          <a:p>
            <a:pPr>
              <a:lnSpc>
                <a:spcPct val="120000"/>
              </a:lnSpc>
              <a:spcBef>
                <a:spcPts val="0"/>
              </a:spcBef>
              <a:spcAft>
                <a:spcPts val="0"/>
              </a:spcAft>
            </a:pPr>
            <a:r>
              <a:rPr lang="en-US" altLang="zh-CN" sz="1200">
                <a:latin typeface="Calibri" panose="020F0502020204030204" charset="0"/>
                <a:cs typeface="Calibri" panose="020F0502020204030204" charset="0"/>
                <a:sym typeface="+mn-ea"/>
              </a:rPr>
              <a:t>(      )</a:t>
            </a:r>
            <a:r>
              <a:rPr sz="1200"/>
              <a:t>50. A. funniest</a:t>
            </a:r>
            <a:r>
              <a:rPr lang="en-US" sz="1200">
                <a:sym typeface="+mn-ea"/>
              </a:rPr>
              <a:t>      </a:t>
            </a:r>
            <a:r>
              <a:rPr sz="1200"/>
              <a:t>B. smallest</a:t>
            </a:r>
            <a:r>
              <a:rPr lang="en-US" sz="1200"/>
              <a:t> </a:t>
            </a:r>
            <a:r>
              <a:rPr lang="en-US" sz="1200">
                <a:sym typeface="+mn-ea"/>
              </a:rPr>
              <a:t>                     </a:t>
            </a:r>
            <a:r>
              <a:rPr sz="1200">
                <a:sym typeface="+mn-ea"/>
              </a:rPr>
              <a:t>C. luckiest</a:t>
            </a:r>
            <a:r>
              <a:rPr lang="en-US" sz="1200">
                <a:sym typeface="+mn-ea"/>
              </a:rPr>
              <a:t>                        </a:t>
            </a:r>
            <a:r>
              <a:rPr sz="1200">
                <a:sym typeface="+mn-ea"/>
              </a:rPr>
              <a:t>D. prettiest</a:t>
            </a:r>
            <a:endParaRPr sz="1200">
              <a:sym typeface="+mn-ea"/>
            </a:endParaRPr>
          </a:p>
          <a:p>
            <a:pPr>
              <a:lnSpc>
                <a:spcPct val="120000"/>
              </a:lnSpc>
              <a:spcBef>
                <a:spcPts val="0"/>
              </a:spcBef>
              <a:spcAft>
                <a:spcPts val="0"/>
              </a:spcAft>
            </a:pPr>
            <a:r>
              <a:rPr lang="en-US" sz="1100" b="1"/>
              <a:t>四、阅读理解(本大题共15小题，每小题2分，共30分)  </a:t>
            </a:r>
            <a:r>
              <a:rPr lang="en-US" sz="1100"/>
              <a:t>请阅读A、B两篇短文，从每小题所给的</a:t>
            </a:r>
            <a:endParaRPr lang="en-US" sz="1100"/>
          </a:p>
          <a:p>
            <a:pPr>
              <a:lnSpc>
                <a:spcPct val="120000"/>
              </a:lnSpc>
              <a:spcBef>
                <a:spcPts val="0"/>
              </a:spcBef>
              <a:spcAft>
                <a:spcPts val="0"/>
              </a:spcAft>
            </a:pPr>
            <a:r>
              <a:rPr lang="en-US" sz="1100"/>
              <a:t>        四个选项中选出能回答所提问题或完成所给句子的最佳答案，并将答题卡上对应题目所选</a:t>
            </a:r>
            <a:endParaRPr lang="en-US" sz="1100"/>
          </a:p>
          <a:p>
            <a:pPr>
              <a:lnSpc>
                <a:spcPct val="120000"/>
              </a:lnSpc>
              <a:spcBef>
                <a:spcPts val="0"/>
              </a:spcBef>
              <a:spcAft>
                <a:spcPts val="0"/>
              </a:spcAft>
            </a:pPr>
            <a:r>
              <a:rPr lang="en-US" sz="1100"/>
              <a:t>        的选项涂黑。</a:t>
            </a:r>
            <a:endParaRPr lang="en-US" sz="1100"/>
          </a:p>
          <a:p>
            <a:pPr algn="ctr">
              <a:lnSpc>
                <a:spcPct val="120000"/>
              </a:lnSpc>
              <a:spcBef>
                <a:spcPts val="0"/>
              </a:spcBef>
              <a:spcAft>
                <a:spcPts val="0"/>
              </a:spcAft>
            </a:pPr>
            <a:r>
              <a:rPr lang="en-US" sz="1200" b="1"/>
              <a:t>A</a:t>
            </a:r>
            <a:endParaRPr lang="en-US" sz="1200" b="1"/>
          </a:p>
          <a:p>
            <a:pPr algn="l">
              <a:lnSpc>
                <a:spcPct val="120000"/>
              </a:lnSpc>
              <a:spcBef>
                <a:spcPts val="0"/>
              </a:spcBef>
              <a:spcAft>
                <a:spcPts val="0"/>
              </a:spcAft>
            </a:pPr>
            <a:r>
              <a:rPr lang="en-US" sz="1200">
                <a:sym typeface="+mn-ea"/>
              </a:rPr>
              <a:t>      </a:t>
            </a:r>
            <a:r>
              <a:rPr sz="1200">
                <a:sym typeface="+mn-ea"/>
              </a:rPr>
              <a:t>When it's hot outside and we have to go out, surely we want to</a:t>
            </a:r>
            <a:r>
              <a:rPr lang="en-US" sz="1200">
                <a:sym typeface="+mn-ea"/>
              </a:rPr>
              <a:t> </a:t>
            </a:r>
            <a:r>
              <a:rPr sz="1200">
                <a:sym typeface="+mn-ea"/>
              </a:rPr>
              <a:t>keep cool. We can put on </a:t>
            </a:r>
            <a:endParaRPr lang="en-US" altLang="zh-CN" sz="1200" b="1">
              <a:sym typeface="+mn-ea"/>
            </a:endParaRPr>
          </a:p>
          <a:p>
            <a:pPr algn="ctr">
              <a:lnSpc>
                <a:spcPct val="120000"/>
              </a:lnSpc>
              <a:spcBef>
                <a:spcPts val="0"/>
              </a:spcBef>
              <a:spcAft>
                <a:spcPts val="0"/>
              </a:spcAft>
            </a:pPr>
            <a:r>
              <a:rPr lang="en-US" altLang="zh-CN" sz="900" b="1">
                <a:sym typeface="+mn-ea"/>
              </a:rPr>
              <a:t>2023</a:t>
            </a:r>
            <a:r>
              <a:rPr lang="zh-CN" altLang="en-US" sz="900" b="1">
                <a:sym typeface="+mn-ea"/>
              </a:rPr>
              <a:t>年广东省中考英语试题  第</a:t>
            </a:r>
            <a:r>
              <a:rPr lang="en-US" altLang="zh-CN" sz="900" b="1">
                <a:sym typeface="+mn-ea"/>
              </a:rPr>
              <a:t> 4 </a:t>
            </a:r>
            <a:r>
              <a:rPr lang="zh-CN" altLang="en-US" sz="900" b="1">
                <a:sym typeface="+mn-ea"/>
              </a:rPr>
              <a:t>页</a:t>
            </a:r>
            <a:r>
              <a:rPr lang="en-US" altLang="zh-CN" sz="900" b="1">
                <a:sym typeface="+mn-ea"/>
              </a:rPr>
              <a:t> </a:t>
            </a:r>
            <a:r>
              <a:rPr lang="zh-CN" altLang="en-US" sz="900" b="1">
                <a:sym typeface="+mn-ea"/>
              </a:rPr>
              <a:t>(</a:t>
            </a:r>
            <a:r>
              <a:rPr lang="en-US" altLang="zh-CN" sz="900" b="1">
                <a:sym typeface="+mn-ea"/>
              </a:rPr>
              <a:t> </a:t>
            </a:r>
            <a:r>
              <a:rPr lang="zh-CN" altLang="en-US" sz="900" b="1">
                <a:sym typeface="+mn-ea"/>
              </a:rPr>
              <a:t>共</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endParaRPr lang="zh-CN" altLang="en-US" sz="900" b="1"/>
          </a:p>
          <a:p>
            <a:pPr algn="ctr">
              <a:lnSpc>
                <a:spcPct val="120000"/>
              </a:lnSpc>
              <a:spcBef>
                <a:spcPts val="0"/>
              </a:spcBef>
              <a:spcAft>
                <a:spcPts val="0"/>
              </a:spcAft>
            </a:pPr>
            <a:endParaRPr lang="en-US" sz="9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17830" y="441960"/>
            <a:ext cx="5958840" cy="9083675"/>
          </a:xfrm>
          <a:prstGeom prst="rect">
            <a:avLst/>
          </a:prstGeom>
          <a:noFill/>
        </p:spPr>
        <p:txBody>
          <a:bodyPr wrap="square" rtlCol="0" anchor="t">
            <a:noAutofit/>
          </a:bodyPr>
          <a:p>
            <a:pPr>
              <a:lnSpc>
                <a:spcPct val="120000"/>
              </a:lnSpc>
              <a:spcBef>
                <a:spcPts val="0"/>
              </a:spcBef>
              <a:spcAft>
                <a:spcPts val="0"/>
              </a:spcAft>
            </a:pPr>
            <a:r>
              <a:rPr sz="1200"/>
              <a:t>hats, wear light clothing, or stay at a cool</a:t>
            </a:r>
            <a:r>
              <a:rPr lang="en-US" sz="1200"/>
              <a:t> </a:t>
            </a:r>
            <a:r>
              <a:rPr sz="1200"/>
              <a:t>place. However, nothing </a:t>
            </a:r>
            <a:endParaRPr sz="1200"/>
          </a:p>
          <a:p>
            <a:pPr>
              <a:lnSpc>
                <a:spcPct val="120000"/>
              </a:lnSpc>
              <a:spcBef>
                <a:spcPts val="0"/>
              </a:spcBef>
              <a:spcAft>
                <a:spcPts val="0"/>
              </a:spcAft>
            </a:pPr>
            <a:r>
              <a:rPr sz="1200"/>
              <a:t>can beat a good fan. Now I'll show you</a:t>
            </a:r>
            <a:r>
              <a:rPr lang="en-US" sz="1200"/>
              <a:t> </a:t>
            </a:r>
            <a:r>
              <a:rPr sz="1200"/>
              <a:t>how to make a good DIY </a:t>
            </a:r>
            <a:endParaRPr sz="1200"/>
          </a:p>
          <a:p>
            <a:pPr>
              <a:lnSpc>
                <a:spcPct val="120000"/>
              </a:lnSpc>
              <a:spcBef>
                <a:spcPts val="0"/>
              </a:spcBef>
              <a:spcAft>
                <a:spcPts val="0"/>
              </a:spcAft>
            </a:pPr>
            <a:r>
              <a:rPr sz="1200"/>
              <a:t>(Do It Yourself) paper fan.</a:t>
            </a:r>
            <a:endParaRPr sz="1200"/>
          </a:p>
          <a:p>
            <a:pPr>
              <a:lnSpc>
                <a:spcPct val="120000"/>
              </a:lnSpc>
              <a:spcBef>
                <a:spcPts val="0"/>
              </a:spcBef>
              <a:spcAft>
                <a:spcPts val="0"/>
              </a:spcAft>
            </a:pPr>
            <a:r>
              <a:rPr lang="en-US" sz="1200" b="1"/>
              <a:t>      </a:t>
            </a:r>
            <a:r>
              <a:rPr sz="1200" b="1"/>
              <a:t>What to prepare</a:t>
            </a:r>
            <a:endParaRPr sz="1200" b="1"/>
          </a:p>
          <a:p>
            <a:pPr>
              <a:lnSpc>
                <a:spcPct val="120000"/>
              </a:lnSpc>
              <a:spcBef>
                <a:spcPts val="0"/>
              </a:spcBef>
              <a:spcAft>
                <a:spcPts val="0"/>
              </a:spcAft>
            </a:pPr>
            <a:r>
              <a:rPr lang="en-US" sz="1200"/>
              <a:t>      </a:t>
            </a:r>
            <a:r>
              <a:rPr sz="1200"/>
              <a:t>Please prepare two pieces of paper. All paper will work, but your </a:t>
            </a:r>
            <a:endParaRPr sz="1200"/>
          </a:p>
          <a:p>
            <a:pPr>
              <a:lnSpc>
                <a:spcPct val="120000"/>
              </a:lnSpc>
              <a:spcBef>
                <a:spcPts val="0"/>
              </a:spcBef>
              <a:spcAft>
                <a:spcPts val="0"/>
              </a:spcAft>
            </a:pPr>
            <a:r>
              <a:rPr sz="1200"/>
              <a:t>DIY fan can be used</a:t>
            </a:r>
            <a:r>
              <a:rPr lang="en-US" sz="1200"/>
              <a:t> </a:t>
            </a:r>
            <a:r>
              <a:rPr sz="1200"/>
              <a:t>for a long time with quality</a:t>
            </a:r>
            <a:r>
              <a:rPr lang="en-US" sz="1200"/>
              <a:t> </a:t>
            </a:r>
            <a:r>
              <a:rPr sz="1200"/>
              <a:t>(优质的)</a:t>
            </a:r>
            <a:r>
              <a:rPr lang="en-US" sz="1200"/>
              <a:t> </a:t>
            </a:r>
            <a:r>
              <a:rPr sz="1200"/>
              <a:t>paper.</a:t>
            </a:r>
            <a:endParaRPr sz="1200"/>
          </a:p>
          <a:p>
            <a:pPr>
              <a:lnSpc>
                <a:spcPct val="120000"/>
              </a:lnSpc>
              <a:spcBef>
                <a:spcPts val="0"/>
              </a:spcBef>
              <a:spcAft>
                <a:spcPts val="0"/>
              </a:spcAft>
            </a:pPr>
            <a:r>
              <a:rPr lang="en-US" sz="1200"/>
              <a:t>     </a:t>
            </a:r>
            <a:r>
              <a:rPr sz="1200"/>
              <a:t>Then get glue, two sticks,</a:t>
            </a:r>
            <a:r>
              <a:rPr lang="en-US" sz="1200"/>
              <a:t> </a:t>
            </a:r>
            <a:r>
              <a:rPr sz="1200"/>
              <a:t>etc.</a:t>
            </a:r>
            <a:endParaRPr sz="1200"/>
          </a:p>
          <a:p>
            <a:pPr>
              <a:lnSpc>
                <a:spcPct val="120000"/>
              </a:lnSpc>
              <a:spcBef>
                <a:spcPts val="0"/>
              </a:spcBef>
              <a:spcAft>
                <a:spcPts val="0"/>
              </a:spcAft>
            </a:pPr>
            <a:r>
              <a:rPr lang="en-US" sz="1200" b="1"/>
              <a:t>     </a:t>
            </a:r>
            <a:r>
              <a:rPr sz="1200" b="1"/>
              <a:t>How to make a DIY fan</a:t>
            </a:r>
            <a:endParaRPr sz="1200" b="1"/>
          </a:p>
          <a:p>
            <a:pPr>
              <a:lnSpc>
                <a:spcPct val="120000"/>
              </a:lnSpc>
              <a:spcBef>
                <a:spcPts val="0"/>
              </a:spcBef>
              <a:spcAft>
                <a:spcPts val="0"/>
              </a:spcAft>
            </a:pPr>
            <a:r>
              <a:rPr lang="en-US" sz="1200"/>
              <a:t>     </a:t>
            </a:r>
            <a:r>
              <a:rPr sz="1200"/>
              <a:t>The first step is to draw pictures on the paper. Just draw anything you like. The nextstep is to fold up(折叠) the paper. Then glue the two pieces of folded paper together. After</a:t>
            </a:r>
            <a:r>
              <a:rPr lang="en-US" sz="1200"/>
              <a:t> </a:t>
            </a:r>
            <a:r>
              <a:rPr sz="1200"/>
              <a:t>that, paint the sticks. The final step is to glue the sticks onto the folded paper. And</a:t>
            </a:r>
            <a:r>
              <a:rPr lang="en-US" sz="1200"/>
              <a:t> </a:t>
            </a:r>
            <a:r>
              <a:rPr sz="1200"/>
              <a:t>everything is done.</a:t>
            </a:r>
            <a:endParaRPr sz="1200"/>
          </a:p>
          <a:p>
            <a:pPr>
              <a:lnSpc>
                <a:spcPct val="120000"/>
              </a:lnSpc>
              <a:spcBef>
                <a:spcPts val="0"/>
              </a:spcBef>
              <a:spcAft>
                <a:spcPts val="0"/>
              </a:spcAft>
            </a:pPr>
            <a:r>
              <a:rPr lang="en-US" sz="1200"/>
              <a:t>     </a:t>
            </a:r>
            <a:r>
              <a:rPr sz="1200"/>
              <a:t>If you look at your watch, you will be surprised: it takes less than 15 minutes to make a</a:t>
            </a:r>
            <a:r>
              <a:rPr lang="en-US" sz="1200"/>
              <a:t> </a:t>
            </a:r>
            <a:r>
              <a:rPr sz="1200"/>
              <a:t>good paper fan. Then you can fold it up and drop it in your bag. When you are out in the</a:t>
            </a:r>
            <a:r>
              <a:rPr lang="en-US" sz="1200"/>
              <a:t> </a:t>
            </a:r>
            <a:r>
              <a:rPr sz="1200"/>
              <a:t>heat next time, just take it out and enjoy the gentle wind.</a:t>
            </a:r>
            <a:endParaRPr sz="1200"/>
          </a:p>
          <a:p>
            <a:pPr>
              <a:lnSpc>
                <a:spcPct val="120000"/>
              </a:lnSpc>
              <a:spcBef>
                <a:spcPts val="0"/>
              </a:spcBef>
              <a:spcAft>
                <a:spcPts val="0"/>
              </a:spcAft>
            </a:pPr>
            <a:r>
              <a:rPr lang="en-US" sz="1200"/>
              <a:t>(      )</a:t>
            </a:r>
            <a:r>
              <a:rPr sz="1200"/>
              <a:t>51. Which is the best way to keep cool according to paragraph 1?</a:t>
            </a:r>
            <a:endParaRPr sz="1200"/>
          </a:p>
          <a:p>
            <a:pPr indent="314325">
              <a:lnSpc>
                <a:spcPct val="120000"/>
              </a:lnSpc>
              <a:spcBef>
                <a:spcPts val="0"/>
              </a:spcBef>
              <a:spcAft>
                <a:spcPts val="0"/>
              </a:spcAft>
            </a:pPr>
            <a:r>
              <a:rPr sz="1200"/>
              <a:t>A. Putting on hats.</a:t>
            </a:r>
            <a:r>
              <a:rPr lang="en-US" sz="1200"/>
              <a:t>                                     </a:t>
            </a:r>
            <a:r>
              <a:rPr sz="1200"/>
              <a:t>B. Using a good fan.</a:t>
            </a:r>
            <a:r>
              <a:rPr lang="en-US" sz="1200"/>
              <a:t>    </a:t>
            </a:r>
            <a:endParaRPr lang="en-US" sz="1200"/>
          </a:p>
          <a:p>
            <a:pPr indent="314325">
              <a:lnSpc>
                <a:spcPct val="120000"/>
              </a:lnSpc>
              <a:spcBef>
                <a:spcPts val="0"/>
              </a:spcBef>
              <a:spcAft>
                <a:spcPts val="0"/>
              </a:spcAft>
            </a:pPr>
            <a:r>
              <a:rPr sz="1200"/>
              <a:t>C. Wearing light clothing.</a:t>
            </a:r>
            <a:r>
              <a:rPr lang="en-US" sz="1200"/>
              <a:t>                         </a:t>
            </a:r>
            <a:r>
              <a:rPr sz="1200"/>
              <a:t>D. Staying at a cool place.</a:t>
            </a:r>
            <a:endParaRPr sz="1200"/>
          </a:p>
          <a:p>
            <a:pPr>
              <a:lnSpc>
                <a:spcPct val="120000"/>
              </a:lnSpc>
              <a:spcBef>
                <a:spcPts val="0"/>
              </a:spcBef>
              <a:spcAft>
                <a:spcPts val="0"/>
              </a:spcAft>
            </a:pPr>
            <a:r>
              <a:rPr lang="en-US" sz="1200">
                <a:sym typeface="+mn-ea"/>
              </a:rPr>
              <a:t>(      )</a:t>
            </a:r>
            <a:r>
              <a:rPr sz="1200"/>
              <a:t>52. Why is quality paper a good choice to make a fan?</a:t>
            </a:r>
            <a:endParaRPr sz="1200"/>
          </a:p>
          <a:p>
            <a:pPr indent="309245">
              <a:lnSpc>
                <a:spcPct val="120000"/>
              </a:lnSpc>
              <a:spcBef>
                <a:spcPts val="0"/>
              </a:spcBef>
              <a:spcAft>
                <a:spcPts val="0"/>
              </a:spcAft>
            </a:pPr>
            <a:r>
              <a:rPr sz="1200"/>
              <a:t>A. It is light.</a:t>
            </a:r>
            <a:r>
              <a:rPr lang="en-US" sz="1200"/>
              <a:t>         </a:t>
            </a:r>
            <a:r>
              <a:rPr sz="1200"/>
              <a:t>B. It is colorful.</a:t>
            </a:r>
            <a:r>
              <a:rPr lang="en-US" sz="1200"/>
              <a:t>              </a:t>
            </a:r>
            <a:r>
              <a:rPr sz="1200"/>
              <a:t>C. It lasts long</a:t>
            </a:r>
            <a:r>
              <a:rPr lang="en-US" sz="1200"/>
              <a:t>                  </a:t>
            </a:r>
            <a:r>
              <a:rPr sz="1200"/>
              <a:t>D. It looks beautiful.</a:t>
            </a:r>
            <a:endParaRPr sz="1200"/>
          </a:p>
          <a:p>
            <a:pPr>
              <a:lnSpc>
                <a:spcPct val="120000"/>
              </a:lnSpc>
              <a:spcBef>
                <a:spcPts val="0"/>
              </a:spcBef>
              <a:spcAft>
                <a:spcPts val="0"/>
              </a:spcAft>
            </a:pPr>
            <a:r>
              <a:rPr lang="en-US" sz="1200">
                <a:sym typeface="+mn-ea"/>
              </a:rPr>
              <a:t>(      )</a:t>
            </a:r>
            <a:r>
              <a:rPr sz="1200"/>
              <a:t>53. What is the second step of making a paper fan?</a:t>
            </a:r>
            <a:endParaRPr sz="1200"/>
          </a:p>
          <a:p>
            <a:pPr indent="309880">
              <a:lnSpc>
                <a:spcPct val="120000"/>
              </a:lnSpc>
              <a:spcBef>
                <a:spcPts val="0"/>
              </a:spcBef>
              <a:spcAft>
                <a:spcPts val="0"/>
              </a:spcAft>
            </a:pPr>
            <a:r>
              <a:rPr sz="1200"/>
              <a:t>A. Painting the sticks.</a:t>
            </a:r>
            <a:r>
              <a:rPr lang="en-US" sz="1200"/>
              <a:t>                                </a:t>
            </a:r>
            <a:r>
              <a:rPr sz="1200"/>
              <a:t>B. Drawing pictures on the paper.</a:t>
            </a:r>
            <a:endParaRPr sz="1200"/>
          </a:p>
          <a:p>
            <a:pPr indent="309880">
              <a:lnSpc>
                <a:spcPct val="120000"/>
              </a:lnSpc>
              <a:spcBef>
                <a:spcPts val="0"/>
              </a:spcBef>
              <a:spcAft>
                <a:spcPts val="0"/>
              </a:spcAft>
            </a:pPr>
            <a:r>
              <a:rPr sz="1200"/>
              <a:t>C. Folding up the paper.</a:t>
            </a:r>
            <a:r>
              <a:rPr lang="en-US" sz="1200"/>
              <a:t>                            </a:t>
            </a:r>
            <a:r>
              <a:rPr sz="1200"/>
              <a:t>D. Gluing the sticks onto the folded paper.</a:t>
            </a:r>
            <a:endParaRPr sz="1200"/>
          </a:p>
          <a:p>
            <a:pPr>
              <a:lnSpc>
                <a:spcPct val="120000"/>
              </a:lnSpc>
              <a:spcBef>
                <a:spcPts val="0"/>
              </a:spcBef>
              <a:spcAft>
                <a:spcPts val="0"/>
              </a:spcAft>
            </a:pPr>
            <a:r>
              <a:rPr lang="en-US" sz="1200">
                <a:sym typeface="+mn-ea"/>
              </a:rPr>
              <a:t>(      )</a:t>
            </a:r>
            <a:r>
              <a:rPr sz="1200"/>
              <a:t>54. From the last paragraph, we can tell that making a paper fan is______.</a:t>
            </a:r>
            <a:endParaRPr sz="1200"/>
          </a:p>
          <a:p>
            <a:pPr indent="319405">
              <a:lnSpc>
                <a:spcPct val="120000"/>
              </a:lnSpc>
              <a:spcBef>
                <a:spcPts val="0"/>
              </a:spcBef>
              <a:spcAft>
                <a:spcPts val="0"/>
              </a:spcAft>
            </a:pPr>
            <a:r>
              <a:rPr sz="1200"/>
              <a:t>A. quick</a:t>
            </a:r>
            <a:r>
              <a:rPr lang="en-US" sz="1200"/>
              <a:t>                  </a:t>
            </a:r>
            <a:r>
              <a:rPr sz="1200"/>
              <a:t>B. difficult</a:t>
            </a:r>
            <a:r>
              <a:rPr lang="en-US" sz="1200"/>
              <a:t>                    </a:t>
            </a:r>
            <a:r>
              <a:rPr sz="1200"/>
              <a:t>C. boring</a:t>
            </a:r>
            <a:r>
              <a:rPr lang="en-US" sz="1200"/>
              <a:t>                          </a:t>
            </a:r>
            <a:r>
              <a:rPr sz="1200"/>
              <a:t>D. strange</a:t>
            </a:r>
            <a:endParaRPr sz="1200"/>
          </a:p>
          <a:p>
            <a:pPr>
              <a:lnSpc>
                <a:spcPct val="120000"/>
              </a:lnSpc>
              <a:spcBef>
                <a:spcPts val="0"/>
              </a:spcBef>
              <a:spcAft>
                <a:spcPts val="0"/>
              </a:spcAft>
            </a:pPr>
            <a:r>
              <a:rPr lang="en-US" sz="1200">
                <a:sym typeface="+mn-ea"/>
              </a:rPr>
              <a:t>(      )</a:t>
            </a:r>
            <a:r>
              <a:rPr sz="1200"/>
              <a:t>55. What is the purpose of this passage?</a:t>
            </a:r>
            <a:endParaRPr sz="1200"/>
          </a:p>
          <a:p>
            <a:pPr indent="347980">
              <a:lnSpc>
                <a:spcPct val="120000"/>
              </a:lnSpc>
              <a:spcBef>
                <a:spcPts val="0"/>
              </a:spcBef>
              <a:spcAft>
                <a:spcPts val="0"/>
              </a:spcAft>
            </a:pPr>
            <a:r>
              <a:rPr sz="1200"/>
              <a:t>A. To sell paper fans.</a:t>
            </a:r>
            <a:r>
              <a:rPr lang="en-US" sz="1200"/>
              <a:t>                                </a:t>
            </a:r>
            <a:r>
              <a:rPr sz="1200"/>
              <a:t>B. To show how to save time.</a:t>
            </a:r>
            <a:endParaRPr sz="1200"/>
          </a:p>
          <a:p>
            <a:pPr indent="347980">
              <a:lnSpc>
                <a:spcPct val="120000"/>
              </a:lnSpc>
              <a:spcBef>
                <a:spcPts val="0"/>
              </a:spcBef>
              <a:spcAft>
                <a:spcPts val="0"/>
              </a:spcAft>
            </a:pPr>
            <a:r>
              <a:rPr sz="1200"/>
              <a:t>C. To share a fun story</a:t>
            </a:r>
            <a:r>
              <a:rPr lang="en-US" sz="1200"/>
              <a:t>                             </a:t>
            </a:r>
            <a:r>
              <a:rPr sz="1200"/>
              <a:t>D. To teach how to make paper fans.</a:t>
            </a:r>
            <a:endParaRPr sz="1200"/>
          </a:p>
          <a:p>
            <a:pPr indent="0" algn="ctr">
              <a:lnSpc>
                <a:spcPct val="120000"/>
              </a:lnSpc>
              <a:spcBef>
                <a:spcPts val="0"/>
              </a:spcBef>
              <a:spcAft>
                <a:spcPts val="0"/>
              </a:spcAft>
            </a:pPr>
            <a:r>
              <a:rPr sz="1400" b="1"/>
              <a:t>B</a:t>
            </a:r>
            <a:endParaRPr sz="1400" b="1"/>
          </a:p>
          <a:p>
            <a:pPr indent="0">
              <a:lnSpc>
                <a:spcPct val="120000"/>
              </a:lnSpc>
              <a:spcBef>
                <a:spcPts val="0"/>
              </a:spcBef>
              <a:spcAft>
                <a:spcPts val="0"/>
              </a:spcAft>
            </a:pPr>
            <a:r>
              <a:rPr lang="en-US" sz="1200"/>
              <a:t>      </a:t>
            </a:r>
            <a:r>
              <a:rPr sz="1200"/>
              <a:t>Some animals can easily find their way home after a long journey. How do they make it?</a:t>
            </a:r>
            <a:r>
              <a:rPr lang="en-US" sz="1200"/>
              <a:t> </a:t>
            </a:r>
            <a:r>
              <a:rPr sz="1200"/>
              <a:t>Scientific research shows that they are born with certain unusual abilities for direction.</a:t>
            </a:r>
            <a:endParaRPr sz="1200"/>
          </a:p>
          <a:p>
            <a:pPr indent="0">
              <a:lnSpc>
                <a:spcPct val="120000"/>
              </a:lnSpc>
              <a:spcBef>
                <a:spcPts val="0"/>
              </a:spcBef>
              <a:spcAft>
                <a:spcPts val="0"/>
              </a:spcAft>
            </a:pPr>
            <a:r>
              <a:rPr lang="en-US" sz="1200"/>
              <a:t>      </a:t>
            </a:r>
            <a:r>
              <a:rPr sz="1200"/>
              <a:t>A certain kind of ants, for example, can count their steps to avoid getting lost. They can go as</a:t>
            </a:r>
            <a:r>
              <a:rPr lang="en-US" sz="1200"/>
              <a:t> </a:t>
            </a:r>
            <a:r>
              <a:rPr sz="1200"/>
              <a:t>far as 110 metres and bring food home. These ants live in the open desert(沙漠), so they have</a:t>
            </a:r>
            <a:r>
              <a:rPr lang="en-US" sz="1200"/>
              <a:t> </a:t>
            </a:r>
            <a:r>
              <a:rPr sz="1200"/>
              <a:t>nothing to guide them along the way. It's like someone walking six kilometres through a dark</a:t>
            </a:r>
            <a:r>
              <a:rPr lang="en-US" sz="1200"/>
              <a:t> </a:t>
            </a:r>
            <a:r>
              <a:rPr sz="1200"/>
              <a:t>forest.</a:t>
            </a:r>
            <a:endParaRPr sz="1200"/>
          </a:p>
          <a:p>
            <a:pPr indent="0">
              <a:lnSpc>
                <a:spcPct val="120000"/>
              </a:lnSpc>
              <a:spcBef>
                <a:spcPts val="0"/>
              </a:spcBef>
              <a:spcAft>
                <a:spcPts val="0"/>
              </a:spcAft>
            </a:pPr>
            <a:r>
              <a:rPr lang="en-US" sz="1200"/>
              <a:t>      </a:t>
            </a:r>
            <a:r>
              <a:rPr sz="1200"/>
              <a:t>Some fish have an unbelievable sense of smell. They can smell even a single drop of their</a:t>
            </a:r>
            <a:r>
              <a:rPr lang="en-US" sz="1200"/>
              <a:t> </a:t>
            </a:r>
            <a:r>
              <a:rPr sz="1200"/>
              <a:t>home water in a large sea area. Some sea birds have a similar ability. They are able to make a smell</a:t>
            </a:r>
            <a:r>
              <a:rPr lang="en-US" sz="1200"/>
              <a:t> </a:t>
            </a:r>
            <a:r>
              <a:rPr sz="1200"/>
              <a:t>map of their flying area.</a:t>
            </a:r>
            <a:endParaRPr sz="1200"/>
          </a:p>
          <a:p>
            <a:pPr indent="0">
              <a:lnSpc>
                <a:spcPct val="120000"/>
              </a:lnSpc>
              <a:spcBef>
                <a:spcPts val="0"/>
              </a:spcBef>
              <a:spcAft>
                <a:spcPts val="0"/>
              </a:spcAft>
            </a:pPr>
            <a:r>
              <a:rPr lang="en-US" sz="1200"/>
              <a:t>     </a:t>
            </a:r>
            <a:r>
              <a:rPr sz="1200"/>
              <a:t>Some animals can sense the earth's magnetic field (磁场),</a:t>
            </a:r>
            <a:r>
              <a:rPr lang="en-US" sz="1200"/>
              <a:t> </a:t>
            </a:r>
            <a:r>
              <a:rPr sz="1200"/>
              <a:t>while humans can't. This magnetic</a:t>
            </a:r>
            <a:r>
              <a:rPr lang="en-US" sz="1200"/>
              <a:t> </a:t>
            </a:r>
            <a:r>
              <a:rPr sz="1200"/>
              <a:t>field guides a certain kind of fish when they swim a long way to a place and then</a:t>
            </a:r>
            <a:endParaRPr sz="1200"/>
          </a:p>
          <a:p>
            <a:pPr indent="0" algn="ctr">
              <a:lnSpc>
                <a:spcPct val="120000"/>
              </a:lnSpc>
              <a:spcBef>
                <a:spcPts val="0"/>
              </a:spcBef>
              <a:spcAft>
                <a:spcPts val="0"/>
              </a:spcAft>
            </a:pPr>
            <a:r>
              <a:rPr lang="en-US" altLang="zh-CN" sz="900" b="1">
                <a:sym typeface="+mn-ea"/>
              </a:rPr>
              <a:t>2023</a:t>
            </a:r>
            <a:r>
              <a:rPr lang="zh-CN" altLang="en-US" sz="900" b="1">
                <a:sym typeface="+mn-ea"/>
              </a:rPr>
              <a:t>年广东省中考英语试题  第</a:t>
            </a:r>
            <a:r>
              <a:rPr lang="en-US" altLang="zh-CN" sz="900" b="1">
                <a:sym typeface="+mn-ea"/>
              </a:rPr>
              <a:t> 5 </a:t>
            </a:r>
            <a:r>
              <a:rPr lang="zh-CN" altLang="en-US" sz="900" b="1">
                <a:sym typeface="+mn-ea"/>
              </a:rPr>
              <a:t>页</a:t>
            </a:r>
            <a:r>
              <a:rPr lang="en-US" altLang="zh-CN" sz="900" b="1">
                <a:sym typeface="+mn-ea"/>
              </a:rPr>
              <a:t> </a:t>
            </a:r>
            <a:r>
              <a:rPr lang="zh-CN" altLang="en-US" sz="900" b="1">
                <a:sym typeface="+mn-ea"/>
              </a:rPr>
              <a:t>(</a:t>
            </a:r>
            <a:r>
              <a:rPr lang="en-US" altLang="zh-CN" sz="900" b="1">
                <a:sym typeface="+mn-ea"/>
              </a:rPr>
              <a:t> </a:t>
            </a:r>
            <a:r>
              <a:rPr lang="zh-CN" altLang="en-US" sz="900" b="1">
                <a:sym typeface="+mn-ea"/>
              </a:rPr>
              <a:t>共</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r>
              <a:rPr sz="900"/>
              <a:t> </a:t>
            </a:r>
            <a:endParaRPr sz="900"/>
          </a:p>
        </p:txBody>
      </p:sp>
      <p:pic>
        <p:nvPicPr>
          <p:cNvPr id="3" name="图片 2"/>
          <p:cNvPicPr>
            <a:picLocks noChangeAspect="1"/>
          </p:cNvPicPr>
          <p:nvPr>
            <p:custDataLst>
              <p:tags r:id="rId1"/>
            </p:custDataLst>
          </p:nvPr>
        </p:nvPicPr>
        <p:blipFill>
          <a:blip r:embed="rId2"/>
          <a:stretch>
            <a:fillRect/>
          </a:stretch>
        </p:blipFill>
        <p:spPr>
          <a:xfrm>
            <a:off x="4919345" y="552450"/>
            <a:ext cx="1057275" cy="1203960"/>
          </a:xfrm>
          <a:prstGeom prst="rect">
            <a:avLst/>
          </a:prstGeom>
        </p:spPr>
      </p:pic>
      <p:sp>
        <p:nvSpPr>
          <p:cNvPr id="4" name="矩形 3"/>
          <p:cNvSpPr/>
          <p:nvPr/>
        </p:nvSpPr>
        <p:spPr>
          <a:xfrm>
            <a:off x="464820" y="491490"/>
            <a:ext cx="5920740" cy="33147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94970" y="457200"/>
            <a:ext cx="6019165" cy="9008110"/>
          </a:xfrm>
          <a:prstGeom prst="rect">
            <a:avLst/>
          </a:prstGeom>
          <a:noFill/>
        </p:spPr>
        <p:txBody>
          <a:bodyPr wrap="square" rtlCol="0" anchor="t">
            <a:noAutofit/>
          </a:bodyPr>
          <a:p>
            <a:pPr>
              <a:lnSpc>
                <a:spcPct val="120000"/>
              </a:lnSpc>
              <a:spcBef>
                <a:spcPts val="0"/>
              </a:spcBef>
              <a:spcAft>
                <a:spcPts val="0"/>
              </a:spcAft>
            </a:pPr>
            <a:r>
              <a:rPr sz="1200"/>
              <a:t>back. How can</a:t>
            </a:r>
            <a:r>
              <a:rPr lang="en-US" sz="1200"/>
              <a:t> </a:t>
            </a:r>
            <a:r>
              <a:rPr sz="1200"/>
              <a:t>this kind of fish do that? It is still a </a:t>
            </a:r>
            <a:r>
              <a:rPr sz="1200" b="1"/>
              <a:t>mystery</a:t>
            </a:r>
            <a:r>
              <a:rPr sz="1200"/>
              <a:t>. Scientists have no good answers yet.</a:t>
            </a:r>
            <a:endParaRPr sz="1200"/>
          </a:p>
          <a:p>
            <a:pPr indent="0">
              <a:lnSpc>
                <a:spcPct val="120000"/>
              </a:lnSpc>
              <a:spcBef>
                <a:spcPts val="0"/>
              </a:spcBef>
              <a:spcAft>
                <a:spcPts val="0"/>
              </a:spcAft>
            </a:pPr>
            <a:r>
              <a:rPr lang="en-US" sz="1200"/>
              <a:t>      </a:t>
            </a:r>
            <a:r>
              <a:rPr sz="1200"/>
              <a:t>However,</a:t>
            </a:r>
            <a:r>
              <a:rPr lang="en-US" sz="1200"/>
              <a:t> </a:t>
            </a:r>
            <a:r>
              <a:rPr sz="1200"/>
              <a:t>animals with such unusual abilities still have difficulty dealing with environmental</a:t>
            </a:r>
            <a:r>
              <a:rPr lang="en-US" sz="1200"/>
              <a:t> </a:t>
            </a:r>
            <a:r>
              <a:rPr sz="1200"/>
              <a:t>changes caused by human activities. For example, many birds depend on stars for direction, butthey get lost easily at night when city lights are kept on all night. To solve this problem, we can</a:t>
            </a:r>
            <a:r>
              <a:rPr lang="en-US" sz="1200"/>
              <a:t> </a:t>
            </a:r>
            <a:r>
              <a:rPr sz="1200"/>
              <a:t>simply turn off some lights at night. Clearly, one small act of humans may mean a lot to animals.</a:t>
            </a:r>
            <a:endParaRPr sz="1200"/>
          </a:p>
          <a:p>
            <a:pPr indent="0">
              <a:lnSpc>
                <a:spcPct val="120000"/>
              </a:lnSpc>
              <a:spcBef>
                <a:spcPts val="0"/>
              </a:spcBef>
              <a:spcAft>
                <a:spcPts val="0"/>
              </a:spcAft>
            </a:pPr>
            <a:r>
              <a:rPr lang="en-US" sz="1200"/>
              <a:t>(      )</a:t>
            </a:r>
            <a:r>
              <a:rPr sz="1200"/>
              <a:t>56. Where is this passage most probably from?</a:t>
            </a:r>
            <a:endParaRPr sz="1200"/>
          </a:p>
          <a:p>
            <a:pPr indent="275590">
              <a:lnSpc>
                <a:spcPct val="120000"/>
              </a:lnSpc>
              <a:spcBef>
                <a:spcPts val="0"/>
              </a:spcBef>
              <a:spcAft>
                <a:spcPts val="0"/>
              </a:spcAft>
            </a:pPr>
            <a:r>
              <a:rPr sz="1200"/>
              <a:t>A. A storybook.</a:t>
            </a:r>
            <a:r>
              <a:rPr lang="en-US" sz="1200"/>
              <a:t>       </a:t>
            </a:r>
            <a:r>
              <a:rPr sz="1200">
                <a:sym typeface="+mn-ea"/>
              </a:rPr>
              <a:t>B. An art magazine.</a:t>
            </a:r>
            <a:r>
              <a:rPr lang="en-US" sz="1200">
                <a:sym typeface="+mn-ea"/>
              </a:rPr>
              <a:t>       </a:t>
            </a:r>
            <a:r>
              <a:rPr sz="1200"/>
              <a:t>C. A guidebook.</a:t>
            </a:r>
            <a:r>
              <a:rPr lang="en-US" sz="1200"/>
              <a:t>           </a:t>
            </a:r>
            <a:r>
              <a:rPr sz="1200"/>
              <a:t>D. A science magazine.</a:t>
            </a:r>
            <a:endParaRPr sz="1200"/>
          </a:p>
          <a:p>
            <a:pPr indent="0">
              <a:lnSpc>
                <a:spcPct val="120000"/>
              </a:lnSpc>
              <a:spcBef>
                <a:spcPts val="0"/>
              </a:spcBef>
              <a:spcAft>
                <a:spcPts val="0"/>
              </a:spcAft>
            </a:pPr>
            <a:r>
              <a:rPr lang="en-US" sz="1200">
                <a:sym typeface="+mn-ea"/>
              </a:rPr>
              <a:t>(      )</a:t>
            </a:r>
            <a:r>
              <a:rPr sz="1200"/>
              <a:t>57. How can a certain kind of ants find their way?</a:t>
            </a:r>
            <a:endParaRPr sz="1200"/>
          </a:p>
          <a:p>
            <a:pPr indent="283210">
              <a:lnSpc>
                <a:spcPct val="120000"/>
              </a:lnSpc>
              <a:spcBef>
                <a:spcPts val="0"/>
              </a:spcBef>
              <a:spcAft>
                <a:spcPts val="0"/>
              </a:spcAft>
            </a:pPr>
            <a:r>
              <a:rPr sz="1200"/>
              <a:t>A. By imagining the way.</a:t>
            </a:r>
            <a:r>
              <a:rPr lang="en-US" sz="1200"/>
              <a:t>                                </a:t>
            </a:r>
            <a:r>
              <a:rPr sz="1200"/>
              <a:t>B. By counting their steps.</a:t>
            </a:r>
            <a:endParaRPr sz="1200"/>
          </a:p>
          <a:p>
            <a:pPr indent="283210">
              <a:lnSpc>
                <a:spcPct val="120000"/>
              </a:lnSpc>
              <a:spcBef>
                <a:spcPts val="0"/>
              </a:spcBef>
              <a:spcAft>
                <a:spcPts val="0"/>
              </a:spcAft>
            </a:pPr>
            <a:r>
              <a:rPr sz="1200"/>
              <a:t>C. By bringing food together.</a:t>
            </a:r>
            <a:r>
              <a:rPr lang="en-US" sz="1200"/>
              <a:t>                        </a:t>
            </a:r>
            <a:r>
              <a:rPr sz="1200"/>
              <a:t>D. By walking through a forest.</a:t>
            </a:r>
            <a:endParaRPr sz="1200"/>
          </a:p>
          <a:p>
            <a:pPr indent="0">
              <a:lnSpc>
                <a:spcPct val="120000"/>
              </a:lnSpc>
              <a:spcBef>
                <a:spcPts val="0"/>
              </a:spcBef>
              <a:spcAft>
                <a:spcPts val="0"/>
              </a:spcAft>
            </a:pPr>
            <a:r>
              <a:rPr lang="en-US" sz="1200">
                <a:sym typeface="+mn-ea"/>
              </a:rPr>
              <a:t>(      )</a:t>
            </a:r>
            <a:r>
              <a:rPr sz="1200"/>
              <a:t>58. What does the underlined word"mystery" in paragraph 4 probably mean?</a:t>
            </a:r>
            <a:endParaRPr sz="1200"/>
          </a:p>
          <a:p>
            <a:pPr indent="298450">
              <a:lnSpc>
                <a:spcPct val="120000"/>
              </a:lnSpc>
              <a:spcBef>
                <a:spcPts val="0"/>
              </a:spcBef>
              <a:spcAft>
                <a:spcPts val="0"/>
              </a:spcAft>
            </a:pPr>
            <a:r>
              <a:rPr sz="1200"/>
              <a:t>A. Secret.</a:t>
            </a:r>
            <a:r>
              <a:rPr lang="en-US" sz="1200"/>
              <a:t>               </a:t>
            </a:r>
            <a:r>
              <a:rPr sz="1200"/>
              <a:t>B. Choice.</a:t>
            </a:r>
            <a:r>
              <a:rPr lang="en-US" sz="1200"/>
              <a:t>                         </a:t>
            </a:r>
            <a:r>
              <a:rPr sz="1200"/>
              <a:t>C. Reason.</a:t>
            </a:r>
            <a:r>
              <a:rPr lang="en-US" sz="1200"/>
              <a:t>                      </a:t>
            </a:r>
            <a:r>
              <a:rPr sz="1200"/>
              <a:t>D. Feeling.</a:t>
            </a:r>
            <a:endParaRPr sz="1200"/>
          </a:p>
          <a:p>
            <a:pPr indent="0">
              <a:lnSpc>
                <a:spcPct val="120000"/>
              </a:lnSpc>
              <a:spcBef>
                <a:spcPts val="0"/>
              </a:spcBef>
              <a:spcAft>
                <a:spcPts val="0"/>
              </a:spcAft>
            </a:pPr>
            <a:r>
              <a:rPr lang="en-US" sz="1200">
                <a:sym typeface="+mn-ea"/>
              </a:rPr>
              <a:t>(      )</a:t>
            </a:r>
            <a:r>
              <a:rPr sz="1200"/>
              <a:t>59. What are people advised to do according to the last paragraph?</a:t>
            </a:r>
            <a:endParaRPr sz="1200"/>
          </a:p>
          <a:p>
            <a:pPr indent="290830">
              <a:lnSpc>
                <a:spcPct val="120000"/>
              </a:lnSpc>
              <a:spcBef>
                <a:spcPts val="0"/>
              </a:spcBef>
              <a:spcAft>
                <a:spcPts val="0"/>
              </a:spcAft>
            </a:pPr>
            <a:r>
              <a:rPr sz="1200"/>
              <a:t>A. To help animals.</a:t>
            </a:r>
            <a:r>
              <a:rPr lang="en-US" sz="1200"/>
              <a:t>                                         </a:t>
            </a:r>
            <a:r>
              <a:rPr sz="1200"/>
              <a:t>B. To travel at night.</a:t>
            </a:r>
            <a:endParaRPr sz="1200"/>
          </a:p>
          <a:p>
            <a:pPr indent="290830">
              <a:lnSpc>
                <a:spcPct val="120000"/>
              </a:lnSpc>
              <a:spcBef>
                <a:spcPts val="0"/>
              </a:spcBef>
              <a:spcAft>
                <a:spcPts val="0"/>
              </a:spcAft>
            </a:pPr>
            <a:r>
              <a:rPr sz="1200"/>
              <a:t>C. To keep city lights on.</a:t>
            </a:r>
            <a:r>
              <a:rPr lang="en-US" sz="1200"/>
              <a:t>                               </a:t>
            </a:r>
            <a:r>
              <a:rPr sz="1200"/>
              <a:t>D. To develop unusual abilities.</a:t>
            </a:r>
            <a:endParaRPr sz="1200"/>
          </a:p>
          <a:p>
            <a:pPr indent="0">
              <a:lnSpc>
                <a:spcPct val="120000"/>
              </a:lnSpc>
              <a:spcBef>
                <a:spcPts val="0"/>
              </a:spcBef>
              <a:spcAft>
                <a:spcPts val="0"/>
              </a:spcAft>
            </a:pPr>
            <a:r>
              <a:rPr lang="en-US" sz="1200">
                <a:sym typeface="+mn-ea"/>
              </a:rPr>
              <a:t>(      )</a:t>
            </a:r>
            <a:r>
              <a:rPr sz="1200"/>
              <a:t>60. Which can be the best title for the passage?</a:t>
            </a:r>
            <a:endParaRPr sz="1200"/>
          </a:p>
          <a:p>
            <a:pPr indent="298450">
              <a:lnSpc>
                <a:spcPct val="120000"/>
              </a:lnSpc>
              <a:spcBef>
                <a:spcPts val="0"/>
              </a:spcBef>
              <a:spcAft>
                <a:spcPts val="0"/>
              </a:spcAft>
            </a:pPr>
            <a:r>
              <a:rPr sz="1200"/>
              <a:t>A. Birds'Sense of Light</a:t>
            </a:r>
            <a:r>
              <a:rPr lang="en-US" sz="1200"/>
              <a:t>                                  </a:t>
            </a:r>
            <a:r>
              <a:rPr sz="1200"/>
              <a:t>B. Fish's Sense of Smell</a:t>
            </a:r>
            <a:endParaRPr sz="1200"/>
          </a:p>
          <a:p>
            <a:pPr indent="298450">
              <a:lnSpc>
                <a:spcPct val="120000"/>
              </a:lnSpc>
              <a:spcBef>
                <a:spcPts val="0"/>
              </a:spcBef>
              <a:spcAft>
                <a:spcPts val="0"/>
              </a:spcAft>
            </a:pPr>
            <a:r>
              <a:rPr sz="1200"/>
              <a:t>C. Animals'Sense of Direction</a:t>
            </a:r>
            <a:r>
              <a:rPr lang="en-US" sz="1200"/>
              <a:t>                     </a:t>
            </a:r>
            <a:r>
              <a:rPr sz="1200"/>
              <a:t>D. Animals'Sense of Magnetic Field</a:t>
            </a:r>
            <a:endParaRPr sz="1200"/>
          </a:p>
          <a:p>
            <a:pPr indent="298450" algn="ctr">
              <a:lnSpc>
                <a:spcPct val="120000"/>
              </a:lnSpc>
              <a:spcBef>
                <a:spcPts val="0"/>
              </a:spcBef>
              <a:spcAft>
                <a:spcPts val="0"/>
              </a:spcAft>
            </a:pPr>
            <a:r>
              <a:rPr sz="1400" b="1"/>
              <a:t>C</a:t>
            </a:r>
            <a:endParaRPr sz="1400" b="1"/>
          </a:p>
          <a:p>
            <a:pPr indent="298450">
              <a:lnSpc>
                <a:spcPct val="120000"/>
              </a:lnSpc>
              <a:spcBef>
                <a:spcPts val="0"/>
              </a:spcBef>
              <a:spcAft>
                <a:spcPts val="0"/>
              </a:spcAft>
            </a:pPr>
            <a:r>
              <a:rPr sz="1200" b="1"/>
              <a:t>配对阅读。</a:t>
            </a:r>
            <a:r>
              <a:rPr sz="1200"/>
              <a:t>左栏是五位学生的困惑，右栏是七则建议，请将困惑和建议进行匹配，并将答题卡上对应题目所选的选项涂黑。</a:t>
            </a:r>
            <a:endParaRPr sz="1200"/>
          </a:p>
          <a:p>
            <a:pPr indent="292735">
              <a:lnSpc>
                <a:spcPct val="120000"/>
              </a:lnSpc>
              <a:spcBef>
                <a:spcPts val="0"/>
              </a:spcBef>
              <a:spcAft>
                <a:spcPts val="0"/>
              </a:spcAft>
            </a:pPr>
            <a:endParaRPr sz="1200"/>
          </a:p>
        </p:txBody>
      </p:sp>
      <p:grpSp>
        <p:nvGrpSpPr>
          <p:cNvPr id="8" name="组合 7"/>
          <p:cNvGrpSpPr/>
          <p:nvPr/>
        </p:nvGrpSpPr>
        <p:grpSpPr>
          <a:xfrm>
            <a:off x="571500" y="5597525"/>
            <a:ext cx="5841365" cy="3703320"/>
            <a:chOff x="900" y="8775"/>
            <a:chExt cx="9199" cy="5832"/>
          </a:xfrm>
        </p:grpSpPr>
        <p:sp>
          <p:nvSpPr>
            <p:cNvPr id="2" name="文本框 1"/>
            <p:cNvSpPr txBox="1"/>
            <p:nvPr/>
          </p:nvSpPr>
          <p:spPr>
            <a:xfrm>
              <a:off x="900" y="8775"/>
              <a:ext cx="3747" cy="5832"/>
            </a:xfrm>
            <a:prstGeom prst="rect">
              <a:avLst/>
            </a:prstGeom>
            <a:noFill/>
            <a:ln>
              <a:solidFill>
                <a:schemeClr val="tx1"/>
              </a:solidFill>
            </a:ln>
          </p:spPr>
          <p:txBody>
            <a:bodyPr wrap="square" rtlCol="0" anchor="t">
              <a:noAutofit/>
            </a:bodyPr>
            <a:p>
              <a:pPr marL="334010" indent="-334010">
                <a:lnSpc>
                  <a:spcPct val="95000"/>
                </a:lnSpc>
                <a:spcBef>
                  <a:spcPts val="0"/>
                </a:spcBef>
                <a:spcAft>
                  <a:spcPts val="0"/>
                </a:spcAft>
              </a:pPr>
              <a:r>
                <a:rPr lang="en-US" sz="1200">
                  <a:sym typeface="+mn-ea"/>
                </a:rPr>
                <a:t>(      )</a:t>
              </a:r>
              <a:r>
                <a:rPr lang="zh-CN" altLang="en-US" sz="1200"/>
                <a:t>61. My mum didn't agree to buy another model racing car for me. She said it would be a waste of money. I am angry with her.</a:t>
              </a:r>
              <a:endParaRPr lang="zh-CN" altLang="en-US" sz="1200"/>
            </a:p>
            <a:p>
              <a:pPr marL="334010" indent="-334010">
                <a:lnSpc>
                  <a:spcPct val="95000"/>
                </a:lnSpc>
                <a:spcBef>
                  <a:spcPts val="0"/>
                </a:spcBef>
                <a:spcAft>
                  <a:spcPts val="0"/>
                </a:spcAft>
              </a:pPr>
              <a:r>
                <a:rPr lang="en-US" sz="1200">
                  <a:sym typeface="+mn-ea"/>
                </a:rPr>
                <a:t>(      )</a:t>
              </a:r>
              <a:r>
                <a:rPr lang="zh-CN" altLang="en-US" sz="1200"/>
                <a:t>62. I want a pair of basketball shoes for my training. But I don't want to ask my parents for money.</a:t>
              </a:r>
              <a:endParaRPr lang="zh-CN" altLang="en-US" sz="1200"/>
            </a:p>
            <a:p>
              <a:pPr marL="334010" indent="-334010">
                <a:lnSpc>
                  <a:spcPct val="95000"/>
                </a:lnSpc>
                <a:spcBef>
                  <a:spcPts val="0"/>
                </a:spcBef>
                <a:spcAft>
                  <a:spcPts val="0"/>
                </a:spcAft>
              </a:pPr>
              <a:r>
                <a:rPr lang="en-US" sz="1200">
                  <a:sym typeface="+mn-ea"/>
                </a:rPr>
                <a:t>(      )</a:t>
              </a:r>
              <a:r>
                <a:rPr lang="zh-CN" altLang="en-US" sz="1200"/>
                <a:t>63. I get as much pocket money as my sister each month. But my money runs out much more quickly than hers.</a:t>
              </a:r>
              <a:endParaRPr lang="zh-CN" altLang="en-US" sz="1200"/>
            </a:p>
            <a:p>
              <a:pPr marL="334010" indent="-334010">
                <a:lnSpc>
                  <a:spcPct val="95000"/>
                </a:lnSpc>
                <a:spcBef>
                  <a:spcPts val="0"/>
                </a:spcBef>
                <a:spcAft>
                  <a:spcPts val="0"/>
                </a:spcAft>
              </a:pPr>
              <a:r>
                <a:rPr lang="en-US" sz="1200">
                  <a:sym typeface="+mn-ea"/>
                </a:rPr>
                <a:t>(      )</a:t>
              </a:r>
              <a:r>
                <a:rPr lang="zh-CN" altLang="en-US" sz="1200"/>
                <a:t>64. I think I can spend all my lucky money. But my father doesn't allow me to.</a:t>
              </a:r>
              <a:endParaRPr lang="zh-CN" altLang="en-US" sz="1200"/>
            </a:p>
            <a:p>
              <a:pPr marL="334010" indent="-334010">
                <a:lnSpc>
                  <a:spcPct val="95000"/>
                </a:lnSpc>
                <a:spcBef>
                  <a:spcPts val="0"/>
                </a:spcBef>
                <a:spcAft>
                  <a:spcPts val="0"/>
                </a:spcAft>
              </a:pPr>
              <a:r>
                <a:rPr lang="en-US" sz="1200">
                  <a:sym typeface="+mn-ea"/>
                </a:rPr>
                <a:t>(      )</a:t>
              </a:r>
              <a:r>
                <a:rPr lang="zh-CN" altLang="en-US" sz="1200"/>
                <a:t>65. My mum wants me to do the weekly</a:t>
              </a:r>
              <a:r>
                <a:rPr lang="en-US" altLang="zh-CN" sz="1200"/>
                <a:t> </a:t>
              </a:r>
              <a:r>
                <a:rPr lang="zh-CN" altLang="en-US" sz="1200"/>
                <a:t>shopping for our family. But I don't</a:t>
              </a:r>
              <a:r>
                <a:rPr lang="en-US" altLang="zh-CN" sz="1200"/>
                <a:t> </a:t>
              </a:r>
              <a:r>
                <a:rPr lang="zh-CN" altLang="en-US" sz="1200"/>
                <a:t>know how to spend money wisely.</a:t>
              </a:r>
              <a:endParaRPr lang="zh-CN" altLang="en-US" sz="1200"/>
            </a:p>
          </p:txBody>
        </p:sp>
        <p:sp>
          <p:nvSpPr>
            <p:cNvPr id="6" name="文本框 5"/>
            <p:cNvSpPr txBox="1"/>
            <p:nvPr/>
          </p:nvSpPr>
          <p:spPr>
            <a:xfrm>
              <a:off x="4647" y="8775"/>
              <a:ext cx="5453" cy="5832"/>
            </a:xfrm>
            <a:prstGeom prst="rect">
              <a:avLst/>
            </a:prstGeom>
            <a:noFill/>
            <a:ln>
              <a:solidFill>
                <a:schemeClr val="tx1"/>
              </a:solidFill>
            </a:ln>
          </p:spPr>
          <p:txBody>
            <a:bodyPr wrap="square" rtlCol="0" anchor="t">
              <a:noAutofit/>
            </a:bodyPr>
            <a:p>
              <a:pPr marL="179705" indent="-179705">
                <a:lnSpc>
                  <a:spcPct val="95000"/>
                </a:lnSpc>
                <a:spcBef>
                  <a:spcPts val="0"/>
                </a:spcBef>
                <a:spcAft>
                  <a:spcPts val="0"/>
                </a:spcAft>
              </a:pPr>
              <a:r>
                <a:rPr lang="zh-CN" altLang="en-US" sz="1200" b="1"/>
                <a:t>A. </a:t>
              </a:r>
              <a:r>
                <a:rPr lang="zh-CN" altLang="en-US" sz="1200"/>
                <a:t>You can make a shopping list first. And you may</a:t>
              </a:r>
              <a:r>
                <a:rPr lang="en-US" altLang="zh-CN" sz="1200"/>
                <a:t> </a:t>
              </a:r>
              <a:r>
                <a:rPr lang="zh-CN" altLang="en-US" sz="1200"/>
                <a:t>go to different supermarkets to compare prices</a:t>
              </a:r>
              <a:r>
                <a:rPr lang="en-US" altLang="zh-CN" sz="1200"/>
                <a:t> </a:t>
              </a:r>
              <a:r>
                <a:rPr lang="zh-CN" altLang="en-US" sz="1200"/>
                <a:t>before you make a decision.</a:t>
              </a:r>
              <a:endParaRPr lang="zh-CN" altLang="en-US" sz="1200"/>
            </a:p>
            <a:p>
              <a:pPr marL="179705" indent="-179705">
                <a:lnSpc>
                  <a:spcPct val="95000"/>
                </a:lnSpc>
                <a:spcBef>
                  <a:spcPts val="0"/>
                </a:spcBef>
                <a:spcAft>
                  <a:spcPts val="0"/>
                </a:spcAft>
              </a:pPr>
              <a:r>
                <a:rPr lang="zh-CN" altLang="en-US" sz="1200" b="1"/>
                <a:t>B. </a:t>
              </a:r>
              <a:r>
                <a:rPr lang="zh-CN" altLang="en-US" sz="1200"/>
                <a:t>You should understand your mum. A model car is not</a:t>
              </a:r>
              <a:r>
                <a:rPr lang="en-US" altLang="zh-CN" sz="1200"/>
                <a:t> </a:t>
              </a:r>
              <a:r>
                <a:rPr lang="zh-CN" altLang="en-US" sz="1200"/>
                <a:t>a must. Parents know more about the value of</a:t>
              </a:r>
              <a:r>
                <a:rPr lang="en-US" altLang="zh-CN" sz="1200"/>
                <a:t> </a:t>
              </a:r>
              <a:r>
                <a:rPr lang="zh-CN" altLang="en-US" sz="1200"/>
                <a:t>money as they work hard to support the family.</a:t>
              </a:r>
              <a:endParaRPr lang="zh-CN" altLang="en-US" sz="1200"/>
            </a:p>
            <a:p>
              <a:pPr marL="179705" indent="-179705">
                <a:lnSpc>
                  <a:spcPct val="95000"/>
                </a:lnSpc>
                <a:spcBef>
                  <a:spcPts val="0"/>
                </a:spcBef>
                <a:spcAft>
                  <a:spcPts val="0"/>
                </a:spcAft>
              </a:pPr>
              <a:r>
                <a:rPr lang="zh-CN" altLang="en-US" sz="1200" b="1"/>
                <a:t>C. </a:t>
              </a:r>
              <a:r>
                <a:rPr lang="zh-CN" altLang="en-US" sz="1200"/>
                <a:t>Write down your daily spending of the pocket</a:t>
              </a:r>
              <a:r>
                <a:rPr lang="en-US" altLang="zh-CN" sz="1200"/>
                <a:t> </a:t>
              </a:r>
              <a:r>
                <a:rPr lang="zh-CN" altLang="en-US" sz="1200"/>
                <a:t>money in a notebook. This may help you avoid</a:t>
              </a:r>
              <a:r>
                <a:rPr lang="en-US" altLang="zh-CN" sz="1200"/>
                <a:t> </a:t>
              </a:r>
              <a:r>
                <a:rPr lang="zh-CN" altLang="en-US" sz="1200"/>
                <a:t>unnecessary spending.</a:t>
              </a:r>
              <a:endParaRPr lang="zh-CN" altLang="en-US" sz="1200"/>
            </a:p>
            <a:p>
              <a:pPr marL="179705" indent="-179705">
                <a:lnSpc>
                  <a:spcPct val="95000"/>
                </a:lnSpc>
                <a:spcBef>
                  <a:spcPts val="0"/>
                </a:spcBef>
                <a:spcAft>
                  <a:spcPts val="0"/>
                </a:spcAft>
              </a:pPr>
              <a:r>
                <a:rPr lang="zh-CN" altLang="en-US" sz="1200" b="1"/>
                <a:t>D. </a:t>
              </a:r>
              <a:r>
                <a:rPr lang="zh-CN" altLang="en-US" sz="1200"/>
                <a:t>You can learn numbers first. For example, you can</a:t>
              </a:r>
              <a:r>
                <a:rPr lang="en-US" altLang="zh-CN" sz="1200"/>
                <a:t> </a:t>
              </a:r>
              <a:r>
                <a:rPr lang="zh-CN" altLang="en-US" sz="1200"/>
                <a:t>count coins and bank</a:t>
              </a:r>
              <a:r>
                <a:rPr lang="en-US" altLang="zh-CN" sz="1200"/>
                <a:t> </a:t>
              </a:r>
              <a:r>
                <a:rPr lang="zh-CN" altLang="en-US" sz="1200"/>
                <a:t>notes with your parents.</a:t>
              </a:r>
              <a:endParaRPr lang="zh-CN" altLang="en-US" sz="1200"/>
            </a:p>
            <a:p>
              <a:pPr marL="179705" indent="-179705">
                <a:lnSpc>
                  <a:spcPct val="95000"/>
                </a:lnSpc>
                <a:spcBef>
                  <a:spcPts val="0"/>
                </a:spcBef>
                <a:spcAft>
                  <a:spcPts val="0"/>
                </a:spcAft>
              </a:pPr>
              <a:r>
                <a:rPr lang="zh-CN" altLang="en-US" sz="1200" b="1"/>
                <a:t>E. </a:t>
              </a:r>
              <a:r>
                <a:rPr lang="zh-CN" altLang="en-US" sz="1200"/>
                <a:t>Maybe you can have a yard sale to get money for</a:t>
              </a:r>
              <a:r>
                <a:rPr lang="en-US" altLang="zh-CN" sz="1200"/>
                <a:t> </a:t>
              </a:r>
              <a:r>
                <a:rPr lang="zh-CN" altLang="en-US" sz="1200"/>
                <a:t>your shoes. There must be things you don't need</a:t>
              </a:r>
              <a:r>
                <a:rPr lang="en-US" altLang="zh-CN" sz="1200"/>
                <a:t> </a:t>
              </a:r>
              <a:r>
                <a:rPr lang="zh-CN" altLang="en-US" sz="1200"/>
                <a:t>any more like old toys or magazines.</a:t>
              </a:r>
              <a:endParaRPr lang="zh-CN" altLang="en-US" sz="1200"/>
            </a:p>
            <a:p>
              <a:pPr marL="179705" indent="-179705">
                <a:lnSpc>
                  <a:spcPct val="95000"/>
                </a:lnSpc>
                <a:spcBef>
                  <a:spcPts val="0"/>
                </a:spcBef>
                <a:spcAft>
                  <a:spcPts val="0"/>
                </a:spcAft>
              </a:pPr>
              <a:r>
                <a:rPr lang="zh-CN" altLang="en-US" sz="1200" b="1"/>
                <a:t>F. </a:t>
              </a:r>
              <a:r>
                <a:rPr lang="zh-CN" altLang="en-US" sz="1200"/>
                <a:t>I agree with your father. You can keep part of your</a:t>
              </a:r>
              <a:r>
                <a:rPr lang="en-US" altLang="zh-CN" sz="1200"/>
                <a:t> </a:t>
              </a:r>
              <a:r>
                <a:rPr lang="zh-CN" altLang="en-US" sz="1200"/>
                <a:t>lucky money in a bank instead of using it up. This</a:t>
              </a:r>
              <a:r>
                <a:rPr lang="en-US" altLang="zh-CN" sz="1200"/>
                <a:t> </a:t>
              </a:r>
              <a:r>
                <a:rPr lang="zh-CN" altLang="en-US" sz="1200"/>
                <a:t>can help you save money for the future.</a:t>
              </a:r>
              <a:endParaRPr lang="zh-CN" altLang="en-US" sz="1200"/>
            </a:p>
            <a:p>
              <a:pPr marL="179705" indent="-179705">
                <a:lnSpc>
                  <a:spcPct val="95000"/>
                </a:lnSpc>
                <a:spcBef>
                  <a:spcPts val="0"/>
                </a:spcBef>
                <a:spcAft>
                  <a:spcPts val="0"/>
                </a:spcAft>
              </a:pPr>
              <a:r>
                <a:rPr lang="zh-CN" altLang="en-US" sz="1200" b="1"/>
                <a:t>G. </a:t>
              </a:r>
              <a:r>
                <a:rPr lang="zh-CN" altLang="en-US" sz="1200"/>
                <a:t>You can invite someone working in a bank to your</a:t>
              </a:r>
              <a:r>
                <a:rPr lang="en-US" altLang="zh-CN" sz="1200"/>
                <a:t> </a:t>
              </a:r>
              <a:r>
                <a:rPr lang="zh-CN" altLang="en-US" sz="1200"/>
                <a:t>club to give a talk. In this way, you can know</a:t>
              </a:r>
              <a:r>
                <a:rPr lang="en-US" altLang="zh-CN" sz="1200"/>
                <a:t> </a:t>
              </a:r>
              <a:r>
                <a:rPr lang="zh-CN" altLang="en-US" sz="1200"/>
                <a:t>more about how banks work</a:t>
              </a:r>
              <a:endParaRPr lang="zh-CN" altLang="en-US" sz="1200"/>
            </a:p>
          </p:txBody>
        </p:sp>
      </p:grpSp>
      <p:sp>
        <p:nvSpPr>
          <p:cNvPr id="7" name="文本框 6"/>
          <p:cNvSpPr txBox="1"/>
          <p:nvPr/>
        </p:nvSpPr>
        <p:spPr>
          <a:xfrm>
            <a:off x="1689735" y="9275445"/>
            <a:ext cx="3429000" cy="257175"/>
          </a:xfrm>
          <a:prstGeom prst="rect">
            <a:avLst/>
          </a:prstGeom>
          <a:noFill/>
        </p:spPr>
        <p:txBody>
          <a:bodyPr wrap="square" rtlCol="0" anchor="t">
            <a:spAutoFit/>
          </a:bodyPr>
          <a:p>
            <a:pPr algn="ctr">
              <a:lnSpc>
                <a:spcPct val="120000"/>
              </a:lnSpc>
              <a:spcBef>
                <a:spcPts val="0"/>
              </a:spcBef>
              <a:spcAft>
                <a:spcPts val="0"/>
              </a:spcAft>
            </a:pPr>
            <a:r>
              <a:rPr lang="en-US" altLang="zh-CN" sz="900" b="1">
                <a:sym typeface="+mn-ea"/>
              </a:rPr>
              <a:t>2023</a:t>
            </a:r>
            <a:r>
              <a:rPr lang="zh-CN" altLang="en-US" sz="900" b="1">
                <a:sym typeface="+mn-ea"/>
              </a:rPr>
              <a:t>年广东省中考英语试题  第</a:t>
            </a:r>
            <a:r>
              <a:rPr lang="en-US" altLang="zh-CN" sz="900" b="1">
                <a:sym typeface="+mn-ea"/>
              </a:rPr>
              <a:t> 6 </a:t>
            </a:r>
            <a:r>
              <a:rPr lang="zh-CN" altLang="en-US" sz="900" b="1">
                <a:sym typeface="+mn-ea"/>
              </a:rPr>
              <a:t>页</a:t>
            </a:r>
            <a:r>
              <a:rPr lang="en-US" altLang="zh-CN" sz="900" b="1">
                <a:sym typeface="+mn-ea"/>
              </a:rPr>
              <a:t> </a:t>
            </a:r>
            <a:r>
              <a:rPr lang="zh-CN" altLang="en-US" sz="900" b="1">
                <a:sym typeface="+mn-ea"/>
              </a:rPr>
              <a:t>(</a:t>
            </a:r>
            <a:r>
              <a:rPr lang="en-US" altLang="zh-CN" sz="900" b="1">
                <a:sym typeface="+mn-ea"/>
              </a:rPr>
              <a:t> </a:t>
            </a:r>
            <a:r>
              <a:rPr lang="zh-CN" altLang="en-US" sz="900" b="1">
                <a:sym typeface="+mn-ea"/>
              </a:rPr>
              <a:t>共</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endParaRPr lang="zh-CN" altLang="en-US" sz="900" b="1">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2460" y="1202690"/>
            <a:ext cx="5676900" cy="31242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1200" b="1">
                <a:solidFill>
                  <a:schemeClr val="tx1"/>
                </a:solidFill>
                <a:sym typeface="+mn-ea"/>
              </a:rPr>
              <a:t>it </a:t>
            </a:r>
            <a:r>
              <a:rPr lang="en-US" sz="1200" b="1">
                <a:solidFill>
                  <a:schemeClr val="tx1"/>
                </a:solidFill>
                <a:sym typeface="+mn-ea"/>
              </a:rPr>
              <a:t>  </a:t>
            </a:r>
            <a:r>
              <a:rPr sz="1200" b="1">
                <a:solidFill>
                  <a:schemeClr val="tx1"/>
                </a:solidFill>
                <a:sym typeface="+mn-ea"/>
              </a:rPr>
              <a:t>either </a:t>
            </a:r>
            <a:r>
              <a:rPr lang="en-US" sz="1200" b="1">
                <a:solidFill>
                  <a:schemeClr val="tx1"/>
                </a:solidFill>
                <a:sym typeface="+mn-ea"/>
              </a:rPr>
              <a:t>  </a:t>
            </a:r>
            <a:r>
              <a:rPr sz="1200" b="1">
                <a:solidFill>
                  <a:schemeClr val="tx1"/>
                </a:solidFill>
                <a:sym typeface="+mn-ea"/>
              </a:rPr>
              <a:t>be </a:t>
            </a:r>
            <a:r>
              <a:rPr lang="en-US" sz="1200" b="1">
                <a:solidFill>
                  <a:schemeClr val="tx1"/>
                </a:solidFill>
                <a:sym typeface="+mn-ea"/>
              </a:rPr>
              <a:t>  </a:t>
            </a:r>
            <a:r>
              <a:rPr sz="1200" b="1">
                <a:solidFill>
                  <a:schemeClr val="tx1"/>
                </a:solidFill>
                <a:sym typeface="+mn-ea"/>
              </a:rPr>
              <a:t>because </a:t>
            </a:r>
            <a:r>
              <a:rPr lang="en-US" sz="1200" b="1">
                <a:solidFill>
                  <a:schemeClr val="tx1"/>
                </a:solidFill>
                <a:sym typeface="+mn-ea"/>
              </a:rPr>
              <a:t>  </a:t>
            </a:r>
            <a:r>
              <a:rPr sz="1200" b="1">
                <a:solidFill>
                  <a:schemeClr val="tx1"/>
                </a:solidFill>
                <a:sym typeface="+mn-ea"/>
              </a:rPr>
              <a:t>what </a:t>
            </a:r>
            <a:r>
              <a:rPr lang="en-US" sz="1200" b="1">
                <a:solidFill>
                  <a:schemeClr val="tx1"/>
                </a:solidFill>
                <a:sym typeface="+mn-ea"/>
              </a:rPr>
              <a:t>  </a:t>
            </a:r>
            <a:r>
              <a:rPr sz="1200" b="1">
                <a:solidFill>
                  <a:schemeClr val="tx1"/>
                </a:solidFill>
                <a:sym typeface="+mn-ea"/>
              </a:rPr>
              <a:t>else </a:t>
            </a:r>
            <a:r>
              <a:rPr lang="en-US" sz="1200" b="1">
                <a:solidFill>
                  <a:schemeClr val="tx1"/>
                </a:solidFill>
                <a:sym typeface="+mn-ea"/>
              </a:rPr>
              <a:t>  </a:t>
            </a:r>
            <a:r>
              <a:rPr sz="1200" b="1">
                <a:solidFill>
                  <a:schemeClr val="tx1"/>
                </a:solidFill>
                <a:sym typeface="+mn-ea"/>
              </a:rPr>
              <a:t>by</a:t>
            </a:r>
            <a:r>
              <a:rPr lang="en-US" sz="1200" b="1">
                <a:solidFill>
                  <a:schemeClr val="tx1"/>
                </a:solidFill>
                <a:sym typeface="+mn-ea"/>
              </a:rPr>
              <a:t> </a:t>
            </a:r>
            <a:r>
              <a:rPr sz="1200" b="1">
                <a:solidFill>
                  <a:schemeClr val="tx1"/>
                </a:solidFill>
                <a:sym typeface="+mn-ea"/>
              </a:rPr>
              <a:t> </a:t>
            </a:r>
            <a:r>
              <a:rPr lang="en-US" sz="1200" b="1">
                <a:solidFill>
                  <a:schemeClr val="tx1"/>
                </a:solidFill>
                <a:sym typeface="+mn-ea"/>
              </a:rPr>
              <a:t> </a:t>
            </a:r>
            <a:r>
              <a:rPr sz="1200" b="1">
                <a:solidFill>
                  <a:schemeClr val="tx1"/>
                </a:solidFill>
                <a:sym typeface="+mn-ea"/>
              </a:rPr>
              <a:t>invent </a:t>
            </a:r>
            <a:r>
              <a:rPr lang="en-US" sz="1200" b="1">
                <a:solidFill>
                  <a:schemeClr val="tx1"/>
                </a:solidFill>
                <a:sym typeface="+mn-ea"/>
              </a:rPr>
              <a:t>  </a:t>
            </a:r>
            <a:r>
              <a:rPr sz="1200" b="1">
                <a:solidFill>
                  <a:schemeClr val="tx1"/>
                </a:solidFill>
                <a:sym typeface="+mn-ea"/>
              </a:rPr>
              <a:t>clean </a:t>
            </a:r>
            <a:r>
              <a:rPr lang="en-US" sz="1200" b="1">
                <a:solidFill>
                  <a:schemeClr val="tx1"/>
                </a:solidFill>
                <a:sym typeface="+mn-ea"/>
              </a:rPr>
              <a:t>  </a:t>
            </a:r>
            <a:r>
              <a:rPr sz="1200" b="1">
                <a:solidFill>
                  <a:schemeClr val="tx1"/>
                </a:solidFill>
                <a:sym typeface="+mn-ea"/>
              </a:rPr>
              <a:t>popular</a:t>
            </a:r>
            <a:r>
              <a:rPr lang="en-US" sz="1200" b="1">
                <a:solidFill>
                  <a:schemeClr val="tx1"/>
                </a:solidFill>
                <a:sym typeface="+mn-ea"/>
              </a:rPr>
              <a:t>  </a:t>
            </a:r>
            <a:r>
              <a:rPr sz="1200" b="1">
                <a:solidFill>
                  <a:schemeClr val="tx1"/>
                </a:solidFill>
                <a:sym typeface="+mn-ea"/>
              </a:rPr>
              <a:t> habit </a:t>
            </a:r>
            <a:r>
              <a:rPr lang="en-US" sz="1200" b="1">
                <a:solidFill>
                  <a:schemeClr val="tx1"/>
                </a:solidFill>
                <a:sym typeface="+mn-ea"/>
              </a:rPr>
              <a:t>  </a:t>
            </a:r>
            <a:r>
              <a:rPr sz="1200" b="1">
                <a:solidFill>
                  <a:schemeClr val="tx1"/>
                </a:solidFill>
                <a:sym typeface="+mn-ea"/>
              </a:rPr>
              <a:t>hundred</a:t>
            </a:r>
            <a:endParaRPr lang="zh-CN" altLang="en-US" sz="1200" b="1">
              <a:solidFill>
                <a:schemeClr val="tx1"/>
              </a:solidFill>
              <a:sym typeface="+mn-ea"/>
            </a:endParaRPr>
          </a:p>
        </p:txBody>
      </p:sp>
      <p:pic>
        <p:nvPicPr>
          <p:cNvPr id="3" name="图片 2"/>
          <p:cNvPicPr>
            <a:picLocks noChangeAspect="1"/>
          </p:cNvPicPr>
          <p:nvPr>
            <p:custDataLst>
              <p:tags r:id="rId1"/>
            </p:custDataLst>
          </p:nvPr>
        </p:nvPicPr>
        <p:blipFill>
          <a:blip r:embed="rId2"/>
          <a:stretch>
            <a:fillRect/>
          </a:stretch>
        </p:blipFill>
        <p:spPr>
          <a:xfrm>
            <a:off x="5038725" y="8051165"/>
            <a:ext cx="1203960" cy="981710"/>
          </a:xfrm>
          <a:prstGeom prst="rect">
            <a:avLst/>
          </a:prstGeom>
        </p:spPr>
      </p:pic>
      <p:grpSp>
        <p:nvGrpSpPr>
          <p:cNvPr id="13" name="组合 12"/>
          <p:cNvGrpSpPr/>
          <p:nvPr/>
        </p:nvGrpSpPr>
        <p:grpSpPr>
          <a:xfrm>
            <a:off x="417830" y="543560"/>
            <a:ext cx="5977890" cy="8737600"/>
            <a:chOff x="658" y="776"/>
            <a:chExt cx="9414" cy="13760"/>
          </a:xfrm>
        </p:grpSpPr>
        <p:sp>
          <p:nvSpPr>
            <p:cNvPr id="5" name="文本框 4"/>
            <p:cNvSpPr txBox="1"/>
            <p:nvPr/>
          </p:nvSpPr>
          <p:spPr>
            <a:xfrm>
              <a:off x="658" y="776"/>
              <a:ext cx="9414" cy="13761"/>
            </a:xfrm>
            <a:prstGeom prst="rect">
              <a:avLst/>
            </a:prstGeom>
            <a:noFill/>
          </p:spPr>
          <p:txBody>
            <a:bodyPr wrap="square" rtlCol="0" anchor="t">
              <a:noAutofit/>
            </a:bodyPr>
            <a:p>
              <a:pPr>
                <a:lnSpc>
                  <a:spcPct val="120000"/>
                </a:lnSpc>
                <a:spcBef>
                  <a:spcPts val="0"/>
                </a:spcBef>
                <a:spcAft>
                  <a:spcPts val="0"/>
                </a:spcAft>
              </a:pPr>
              <a:r>
                <a:rPr sz="1100" b="1"/>
                <a:t>五、短文填空(本大题共10小题，每小题1.5分，共15分)</a:t>
              </a:r>
              <a:endParaRPr sz="1100" b="1"/>
            </a:p>
            <a:p>
              <a:pPr>
                <a:lnSpc>
                  <a:spcPct val="120000"/>
                </a:lnSpc>
                <a:spcBef>
                  <a:spcPts val="0"/>
                </a:spcBef>
                <a:spcAft>
                  <a:spcPts val="0"/>
                </a:spcAft>
              </a:pPr>
              <a:r>
                <a:rPr lang="en-US" sz="1100"/>
                <a:t>        </a:t>
              </a:r>
              <a:r>
                <a:rPr sz="1100"/>
                <a:t>请从方框内选择适当的词并用其正确形式填空，使文章完整连贯。注意每空一词，每词仅用一次，有两词为多余项。请将答案写在答题卡对应题目的答题位置上。</a:t>
              </a:r>
              <a:endParaRPr sz="1100"/>
            </a:p>
            <a:p>
              <a:pPr>
                <a:lnSpc>
                  <a:spcPct val="120000"/>
                </a:lnSpc>
                <a:spcBef>
                  <a:spcPts val="0"/>
                </a:spcBef>
                <a:spcAft>
                  <a:spcPts val="0"/>
                </a:spcAft>
              </a:pPr>
              <a:endParaRPr sz="1100"/>
            </a:p>
            <a:p>
              <a:pPr>
                <a:lnSpc>
                  <a:spcPct val="120000"/>
                </a:lnSpc>
                <a:spcBef>
                  <a:spcPts val="0"/>
                </a:spcBef>
                <a:spcAft>
                  <a:spcPts val="0"/>
                </a:spcAft>
              </a:pPr>
              <a:endParaRPr sz="1200"/>
            </a:p>
            <a:p>
              <a:pPr>
                <a:lnSpc>
                  <a:spcPct val="120000"/>
                </a:lnSpc>
                <a:spcBef>
                  <a:spcPts val="0"/>
                </a:spcBef>
                <a:spcAft>
                  <a:spcPts val="0"/>
                </a:spcAft>
              </a:pPr>
              <a:r>
                <a:rPr lang="en-US" sz="1200"/>
                <a:t>      </a:t>
              </a:r>
              <a:r>
                <a:rPr sz="1200"/>
                <a:t>There is a small thing we use every day. We usually put </a:t>
              </a:r>
              <a:r>
                <a:rPr sz="1200" u="sng"/>
                <a:t>66</a:t>
              </a:r>
              <a:r>
                <a:rPr lang="en-US" sz="1200" u="sng"/>
                <a:t>______  </a:t>
              </a:r>
              <a:r>
                <a:rPr sz="1200"/>
                <a:t> in the bathroom. Without it,</a:t>
              </a:r>
              <a:r>
                <a:rPr lang="en-US" sz="1200"/>
                <a:t> </a:t>
              </a:r>
              <a:r>
                <a:rPr sz="1200"/>
                <a:t>we might have tooth problems. Can you guess</a:t>
              </a:r>
              <a:r>
                <a:rPr sz="1200">
                  <a:sym typeface="+mn-ea"/>
                </a:rPr>
                <a:t> </a:t>
              </a:r>
              <a:r>
                <a:rPr sz="1200" u="sng">
                  <a:sym typeface="+mn-ea"/>
                </a:rPr>
                <a:t>6</a:t>
              </a:r>
              <a:r>
                <a:rPr lang="en-US" sz="1200" u="sng">
                  <a:sym typeface="+mn-ea"/>
                </a:rPr>
                <a:t>7_____   </a:t>
              </a:r>
              <a:r>
                <a:rPr sz="1200">
                  <a:sym typeface="+mn-ea"/>
                </a:rPr>
                <a:t> </a:t>
              </a:r>
              <a:r>
                <a:rPr sz="1200"/>
                <a:t>it is? Yes, it's the toothbrush. But do you</a:t>
              </a:r>
              <a:r>
                <a:rPr lang="en-US" sz="1200"/>
                <a:t> </a:t>
              </a:r>
              <a:r>
                <a:rPr sz="1200"/>
                <a:t>know anything about its history?</a:t>
              </a:r>
              <a:endParaRPr sz="1200"/>
            </a:p>
            <a:p>
              <a:pPr>
                <a:lnSpc>
                  <a:spcPct val="120000"/>
                </a:lnSpc>
                <a:spcBef>
                  <a:spcPts val="0"/>
                </a:spcBef>
                <a:spcAft>
                  <a:spcPts val="0"/>
                </a:spcAft>
              </a:pPr>
              <a:r>
                <a:rPr lang="en-US" sz="1200"/>
                <a:t>     </a:t>
              </a:r>
              <a:r>
                <a:rPr sz="1200"/>
                <a:t>According to some research,</a:t>
              </a:r>
              <a:r>
                <a:rPr lang="en-US" sz="1200"/>
                <a:t> </a:t>
              </a:r>
              <a:r>
                <a:rPr sz="1200"/>
                <a:t>before toothbrushes appeared, the ancient Chinese people </a:t>
              </a:r>
              <a:r>
                <a:rPr sz="1200">
                  <a:sym typeface="+mn-ea"/>
                </a:rPr>
                <a:t> </a:t>
              </a:r>
              <a:r>
                <a:rPr lang="en-US" sz="1200" u="sng">
                  <a:sym typeface="+mn-ea"/>
                </a:rPr>
                <a:t>  </a:t>
              </a:r>
              <a:r>
                <a:rPr sz="1200" u="sng">
                  <a:sym typeface="+mn-ea"/>
                </a:rPr>
                <a:t>6</a:t>
              </a:r>
              <a:r>
                <a:rPr lang="en-US" sz="1200" u="sng">
                  <a:sym typeface="+mn-ea"/>
                </a:rPr>
                <a:t>8 _____  </a:t>
              </a:r>
              <a:r>
                <a:rPr sz="1200">
                  <a:sym typeface="+mn-ea"/>
                </a:rPr>
                <a:t> </a:t>
              </a:r>
              <a:r>
                <a:rPr sz="1200"/>
                <a:t>their teeth with some small tree branches (树枝). About 800 years ago, people made a kind of</a:t>
              </a:r>
              <a:r>
                <a:rPr lang="en-US" sz="1200"/>
                <a:t> </a:t>
              </a:r>
              <a:r>
                <a:rPr sz="1200"/>
                <a:t>brushes with pig hair and bamboo. It might</a:t>
              </a:r>
              <a:r>
                <a:rPr sz="1200">
                  <a:sym typeface="+mn-ea"/>
                </a:rPr>
                <a:t> </a:t>
              </a:r>
              <a:r>
                <a:rPr sz="1200" u="sng">
                  <a:sym typeface="+mn-ea"/>
                </a:rPr>
                <a:t>6</a:t>
              </a:r>
              <a:r>
                <a:rPr lang="en-US" sz="1200" u="sng">
                  <a:sym typeface="+mn-ea"/>
                </a:rPr>
                <a:t>9 _____  </a:t>
              </a:r>
              <a:r>
                <a:rPr sz="1200">
                  <a:sym typeface="+mn-ea"/>
                </a:rPr>
                <a:t> </a:t>
              </a:r>
              <a:r>
                <a:rPr sz="1200"/>
                <a:t>the world's earliest form of toothbrushes. As</a:t>
              </a:r>
              <a:r>
                <a:rPr lang="en-US" sz="1200"/>
                <a:t> </a:t>
              </a:r>
              <a:r>
                <a:rPr sz="1200"/>
                <a:t>time went</a:t>
              </a:r>
              <a:r>
                <a:rPr sz="1200">
                  <a:sym typeface="+mn-ea"/>
                </a:rPr>
                <a:t> </a:t>
              </a:r>
              <a:r>
                <a:rPr lang="en-US" sz="1200" u="sng">
                  <a:sym typeface="+mn-ea"/>
                </a:rPr>
                <a:t>70_____   </a:t>
              </a:r>
              <a:r>
                <a:rPr sz="1200">
                  <a:sym typeface="+mn-ea"/>
                </a:rPr>
                <a:t> </a:t>
              </a:r>
              <a:r>
                <a:rPr sz="1200"/>
                <a:t>,</a:t>
              </a:r>
              <a:r>
                <a:rPr lang="en-US" sz="1200"/>
                <a:t> </a:t>
              </a:r>
              <a:r>
                <a:rPr sz="1200"/>
                <a:t>the forms of toothbrushes changed. For example, people chose horse-tail hair</a:t>
              </a:r>
              <a:r>
                <a:rPr lang="en-US" sz="1200"/>
                <a:t> </a:t>
              </a:r>
              <a:r>
                <a:rPr sz="1200"/>
                <a:t>instead of pig hair</a:t>
              </a:r>
              <a:r>
                <a:rPr sz="1200">
                  <a:sym typeface="+mn-ea"/>
                </a:rPr>
                <a:t> </a:t>
              </a:r>
              <a:r>
                <a:rPr lang="en-US" sz="1200" u="sng">
                  <a:sym typeface="+mn-ea"/>
                </a:rPr>
                <a:t>71_____   </a:t>
              </a:r>
              <a:r>
                <a:rPr sz="1200">
                  <a:sym typeface="+mn-ea"/>
                </a:rPr>
                <a:t> </a:t>
              </a:r>
              <a:r>
                <a:rPr sz="1200"/>
                <a:t>pig hair was too hard. Imagine that you travel back to</a:t>
              </a:r>
              <a:r>
                <a:rPr sz="1200">
                  <a:sym typeface="+mn-ea"/>
                </a:rPr>
                <a:t> </a:t>
              </a:r>
              <a:r>
                <a:rPr lang="en-US" sz="1200" u="sng">
                  <a:sym typeface="+mn-ea"/>
                </a:rPr>
                <a:t>72_____   </a:t>
              </a:r>
              <a:r>
                <a:rPr sz="1200">
                  <a:sym typeface="+mn-ea"/>
                </a:rPr>
                <a:t> </a:t>
              </a:r>
              <a:r>
                <a:rPr sz="1200"/>
                <a:t>of years</a:t>
              </a:r>
              <a:r>
                <a:rPr lang="en-US" sz="1200"/>
                <a:t> </a:t>
              </a:r>
              <a:r>
                <a:rPr sz="1200"/>
                <a:t>ago and brush your teeth comfortably. It sounds fantastic, doesn't it?</a:t>
              </a:r>
              <a:endParaRPr sz="1200"/>
            </a:p>
            <a:p>
              <a:pPr>
                <a:lnSpc>
                  <a:spcPct val="120000"/>
                </a:lnSpc>
                <a:spcBef>
                  <a:spcPts val="0"/>
                </a:spcBef>
                <a:spcAft>
                  <a:spcPts val="0"/>
                </a:spcAft>
              </a:pPr>
              <a:r>
                <a:rPr lang="en-US" sz="1200"/>
                <a:t>      </a:t>
              </a:r>
              <a:r>
                <a:rPr sz="1200"/>
                <a:t>Around the 15th century, the Chinese toothbrush found its way into Europe. It became  </a:t>
              </a:r>
              <a:r>
                <a:rPr sz="1200">
                  <a:sym typeface="+mn-ea"/>
                </a:rPr>
                <a:t> </a:t>
              </a:r>
              <a:r>
                <a:rPr lang="en-US" sz="1200" u="sng">
                  <a:sym typeface="+mn-ea"/>
                </a:rPr>
                <a:t>  73_____   </a:t>
              </a:r>
              <a:r>
                <a:rPr sz="1200">
                  <a:sym typeface="+mn-ea"/>
                </a:rPr>
                <a:t> </a:t>
              </a:r>
              <a:r>
                <a:rPr sz="1200"/>
                <a:t>among local people soon. The</a:t>
              </a:r>
              <a:r>
                <a:rPr sz="1200">
                  <a:sym typeface="+mn-ea"/>
                </a:rPr>
                <a:t> </a:t>
              </a:r>
              <a:r>
                <a:rPr lang="en-US" sz="1200" u="sng">
                  <a:sym typeface="+mn-ea"/>
                </a:rPr>
                <a:t>74 _____  </a:t>
              </a:r>
              <a:r>
                <a:rPr sz="1200">
                  <a:sym typeface="+mn-ea"/>
                </a:rPr>
                <a:t> </a:t>
              </a:r>
              <a:r>
                <a:rPr sz="1200"/>
                <a:t>of toothbrushes was not as famous as that of paper-making,</a:t>
              </a:r>
              <a:r>
                <a:rPr lang="en-US" sz="1200"/>
                <a:t> </a:t>
              </a:r>
              <a:r>
                <a:rPr sz="1200"/>
                <a:t>but it was very useful in daily life. Today we have a good</a:t>
              </a:r>
              <a:r>
                <a:rPr sz="1200">
                  <a:sym typeface="+mn-ea"/>
                </a:rPr>
                <a:t> </a:t>
              </a:r>
              <a:r>
                <a:rPr lang="en-US" sz="1200" u="sng">
                  <a:sym typeface="+mn-ea"/>
                </a:rPr>
                <a:t>75_____   </a:t>
              </a:r>
              <a:r>
                <a:rPr sz="1200">
                  <a:sym typeface="+mn-ea"/>
                </a:rPr>
                <a:t> </a:t>
              </a:r>
              <a:r>
                <a:rPr sz="1200"/>
                <a:t>of brushing teeth. We should</a:t>
              </a:r>
              <a:r>
                <a:rPr lang="en-US" sz="1200"/>
                <a:t> </a:t>
              </a:r>
              <a:r>
                <a:rPr sz="1200"/>
                <a:t>thank the ancient Chinese for it.</a:t>
              </a:r>
              <a:endParaRPr sz="1200"/>
            </a:p>
            <a:p>
              <a:pPr>
                <a:lnSpc>
                  <a:spcPct val="120000"/>
                </a:lnSpc>
                <a:spcBef>
                  <a:spcPts val="0"/>
                </a:spcBef>
                <a:spcAft>
                  <a:spcPts val="0"/>
                </a:spcAft>
              </a:pPr>
              <a:endParaRPr sz="1100" b="1">
                <a:latin typeface="+mn-ea"/>
                <a:cs typeface="+mn-ea"/>
              </a:endParaRPr>
            </a:p>
            <a:p>
              <a:pPr>
                <a:lnSpc>
                  <a:spcPct val="120000"/>
                </a:lnSpc>
                <a:spcBef>
                  <a:spcPts val="0"/>
                </a:spcBef>
                <a:spcAft>
                  <a:spcPts val="0"/>
                </a:spcAft>
              </a:pPr>
              <a:r>
                <a:rPr sz="1100" b="1">
                  <a:latin typeface="+mn-ea"/>
                  <a:cs typeface="+mn-ea"/>
                </a:rPr>
                <a:t>六、读写综合(本大题分为A、B两部分，共25分)</a:t>
              </a:r>
              <a:endParaRPr sz="1100" b="1">
                <a:latin typeface="+mn-ea"/>
                <a:cs typeface="+mn-ea"/>
              </a:endParaRPr>
            </a:p>
            <a:p>
              <a:pPr>
                <a:lnSpc>
                  <a:spcPct val="120000"/>
                </a:lnSpc>
                <a:spcBef>
                  <a:spcPts val="0"/>
                </a:spcBef>
                <a:spcAft>
                  <a:spcPts val="0"/>
                </a:spcAft>
              </a:pPr>
              <a:r>
                <a:rPr sz="1100" b="1">
                  <a:latin typeface="+mn-ea"/>
                  <a:cs typeface="+mn-ea"/>
                </a:rPr>
                <a:t>A.</a:t>
              </a:r>
              <a:r>
                <a:rPr lang="en-US" sz="1100" b="1">
                  <a:latin typeface="+mn-ea"/>
                  <a:cs typeface="+mn-ea"/>
                </a:rPr>
                <a:t> </a:t>
              </a:r>
              <a:r>
                <a:rPr sz="1100" b="1">
                  <a:latin typeface="+mn-ea"/>
                  <a:cs typeface="+mn-ea"/>
                </a:rPr>
                <a:t>回答问题(本题共5小题，每小题2分，共10分)</a:t>
              </a:r>
              <a:r>
                <a:rPr lang="en-US" sz="1100" b="1">
                  <a:latin typeface="+mn-ea"/>
                  <a:cs typeface="+mn-ea"/>
                </a:rPr>
                <a:t>  </a:t>
              </a:r>
              <a:r>
                <a:rPr sz="1100">
                  <a:latin typeface="+mn-ea"/>
                  <a:cs typeface="+mn-ea"/>
                </a:rPr>
                <a:t>请阅读下面短文，根据所提供的信息，回答5个问题。要求所写答案语法正确、语义完整切题，并将答案写在答题卡对应题目的答题位置上。</a:t>
              </a:r>
              <a:endParaRPr sz="1100"/>
            </a:p>
            <a:p>
              <a:pPr>
                <a:lnSpc>
                  <a:spcPct val="120000"/>
                </a:lnSpc>
                <a:spcBef>
                  <a:spcPts val="0"/>
                </a:spcBef>
                <a:spcAft>
                  <a:spcPts val="0"/>
                </a:spcAft>
              </a:pPr>
              <a:r>
                <a:rPr lang="en-US" sz="1200"/>
                <a:t>    </a:t>
              </a:r>
              <a:r>
                <a:rPr sz="1200"/>
                <a:t>Dreams may make you smart. This was discovered by scientists who do research on dreams.</a:t>
              </a:r>
              <a:r>
                <a:rPr lang="en-US" sz="1200"/>
                <a:t>   </a:t>
              </a:r>
              <a:endParaRPr lang="en-US" sz="1200"/>
            </a:p>
            <a:p>
              <a:pPr>
                <a:lnSpc>
                  <a:spcPct val="120000"/>
                </a:lnSpc>
                <a:spcBef>
                  <a:spcPts val="0"/>
                </a:spcBef>
                <a:spcAft>
                  <a:spcPts val="0"/>
                </a:spcAft>
              </a:pPr>
              <a:r>
                <a:rPr lang="en-US" sz="1200"/>
                <a:t>    </a:t>
              </a:r>
              <a:r>
                <a:rPr sz="1200"/>
                <a:t>What is a dream exactly? Scientists explain that during sleep time your brain reviews your</a:t>
              </a:r>
              <a:r>
                <a:rPr lang="en-US" sz="1200"/>
                <a:t> </a:t>
              </a:r>
              <a:r>
                <a:rPr sz="1200"/>
                <a:t>experiences in the day. It tries to connect your new experiences with the old memories (记忆).</a:t>
              </a:r>
              <a:r>
                <a:rPr lang="en-US" sz="1200"/>
                <a:t> </a:t>
              </a:r>
              <a:r>
                <a:rPr sz="1200"/>
                <a:t>As your brain connects things, it turns them into a story, and then you get a dream.</a:t>
              </a:r>
              <a:endParaRPr sz="1200"/>
            </a:p>
            <a:p>
              <a:pPr>
                <a:lnSpc>
                  <a:spcPct val="120000"/>
                </a:lnSpc>
                <a:spcBef>
                  <a:spcPts val="0"/>
                </a:spcBef>
                <a:spcAft>
                  <a:spcPts val="0"/>
                </a:spcAft>
              </a:pPr>
              <a:r>
                <a:rPr sz="1200"/>
                <a:t>Dreams may help you deal with worries and fears. What has happened during the day maybe painful. While you are sleeping, however, the brain will replay the painful memories in a safe</a:t>
              </a:r>
              <a:r>
                <a:rPr lang="en-US" sz="1200"/>
                <a:t> </a:t>
              </a:r>
              <a:r>
                <a:rPr sz="1200"/>
                <a:t>dream space. There the bad memories become less painful. And you will feel better after waking</a:t>
              </a:r>
              <a:r>
                <a:rPr lang="en-US" sz="1200"/>
                <a:t> </a:t>
              </a:r>
              <a:r>
                <a:rPr sz="1200"/>
                <a:t>up.</a:t>
              </a:r>
              <a:endParaRPr sz="1200"/>
            </a:p>
            <a:p>
              <a:pPr>
                <a:lnSpc>
                  <a:spcPct val="120000"/>
                </a:lnSpc>
                <a:spcBef>
                  <a:spcPts val="0"/>
                </a:spcBef>
                <a:spcAft>
                  <a:spcPts val="0"/>
                </a:spcAft>
              </a:pPr>
              <a:r>
                <a:rPr lang="en-US" sz="1200"/>
                <a:t>    </a:t>
              </a:r>
              <a:r>
                <a:rPr sz="1200"/>
                <a:t>Dreams also seem to be able to help you learn. This idea is supported by a study. So</a:t>
              </a:r>
              <a:r>
                <a:rPr lang="en-US" sz="1200"/>
                <a:t> </a:t>
              </a:r>
              <a:r>
                <a:rPr sz="1200"/>
                <a:t>scientists advise you not to stay up all night studying, especially when an exam is coming. They</a:t>
              </a:r>
              <a:r>
                <a:rPr lang="en-US" sz="1200"/>
                <a:t> </a:t>
              </a:r>
              <a:r>
                <a:rPr sz="1200"/>
                <a:t>say a sweet dream might help you get higher marks.</a:t>
              </a:r>
              <a:endParaRPr sz="1200"/>
            </a:p>
            <a:p>
              <a:pPr>
                <a:lnSpc>
                  <a:spcPct val="120000"/>
                </a:lnSpc>
                <a:spcBef>
                  <a:spcPts val="0"/>
                </a:spcBef>
                <a:spcAft>
                  <a:spcPts val="0"/>
                </a:spcAft>
              </a:pPr>
              <a:r>
                <a:rPr lang="en-US" sz="1200"/>
                <a:t>    </a:t>
              </a:r>
              <a:r>
                <a:rPr sz="1200"/>
                <a:t>Dreams may make you more creative, too. It was reported that a famous song</a:t>
              </a:r>
              <a:r>
                <a:rPr lang="en-US" sz="1200"/>
                <a:t> </a:t>
              </a:r>
              <a:r>
                <a:rPr sz="1200"/>
                <a:t>writer came</a:t>
              </a:r>
              <a:r>
                <a:rPr lang="en-US" sz="1200"/>
                <a:t> </a:t>
              </a:r>
              <a:r>
                <a:rPr sz="1200"/>
                <a:t>up with his best song in a dream, and wrote it down as soon as he</a:t>
              </a:r>
              <a:r>
                <a:rPr lang="en-US" sz="1200"/>
                <a:t> </a:t>
              </a:r>
              <a:r>
                <a:rPr sz="1200"/>
                <a:t>woke </a:t>
              </a:r>
              <a:endParaRPr sz="1200"/>
            </a:p>
            <a:p>
              <a:pPr>
                <a:lnSpc>
                  <a:spcPct val="120000"/>
                </a:lnSpc>
                <a:spcBef>
                  <a:spcPts val="0"/>
                </a:spcBef>
                <a:spcAft>
                  <a:spcPts val="0"/>
                </a:spcAft>
              </a:pPr>
              <a:r>
                <a:rPr sz="1200"/>
                <a:t>up. However, dreams alone can't bring about creativity. In fact,</a:t>
              </a:r>
              <a:r>
                <a:rPr lang="en-US" sz="1200"/>
                <a:t> </a:t>
              </a:r>
              <a:r>
                <a:rPr sz="1200"/>
                <a:t>the song</a:t>
              </a:r>
              <a:endParaRPr sz="1200"/>
            </a:p>
            <a:p>
              <a:pPr>
                <a:lnSpc>
                  <a:spcPct val="120000"/>
                </a:lnSpc>
                <a:spcBef>
                  <a:spcPts val="0"/>
                </a:spcBef>
                <a:spcAft>
                  <a:spcPts val="0"/>
                </a:spcAft>
              </a:pPr>
              <a:r>
                <a:rPr lang="en-US" sz="1200"/>
                <a:t> </a:t>
              </a:r>
              <a:r>
                <a:rPr sz="1200"/>
                <a:t>writer spent a lot of time thinking about the song before the</a:t>
              </a:r>
              <a:r>
                <a:rPr lang="en-US" sz="1200"/>
                <a:t> </a:t>
              </a:r>
              <a:r>
                <a:rPr sz="1200"/>
                <a:t>dream. In </a:t>
              </a:r>
              <a:endParaRPr sz="1200"/>
            </a:p>
            <a:p>
              <a:pPr>
                <a:lnSpc>
                  <a:spcPct val="120000"/>
                </a:lnSpc>
                <a:spcBef>
                  <a:spcPts val="0"/>
                </a:spcBef>
                <a:spcAft>
                  <a:spcPts val="0"/>
                </a:spcAft>
              </a:pPr>
              <a:r>
                <a:rPr sz="1200"/>
                <a:t>a word, hard work matters more for creativity, though</a:t>
              </a:r>
              <a:r>
                <a:rPr lang="en-US" sz="1200"/>
                <a:t> </a:t>
              </a:r>
              <a:r>
                <a:rPr sz="1200"/>
                <a:t>dreams also have</a:t>
              </a:r>
              <a:endParaRPr sz="1200"/>
            </a:p>
            <a:p>
              <a:pPr>
                <a:lnSpc>
                  <a:spcPct val="120000"/>
                </a:lnSpc>
                <a:spcBef>
                  <a:spcPts val="0"/>
                </a:spcBef>
                <a:spcAft>
                  <a:spcPts val="0"/>
                </a:spcAft>
              </a:pPr>
              <a:r>
                <a:rPr sz="1200"/>
                <a:t> a role to play.</a:t>
              </a:r>
              <a:endParaRPr sz="1200"/>
            </a:p>
          </p:txBody>
        </p:sp>
        <p:sp>
          <p:nvSpPr>
            <p:cNvPr id="15" name="矩形 14"/>
            <p:cNvSpPr/>
            <p:nvPr>
              <p:custDataLst>
                <p:tags r:id="rId3"/>
              </p:custDataLst>
            </p:nvPr>
          </p:nvSpPr>
          <p:spPr>
            <a:xfrm>
              <a:off x="738" y="8594"/>
              <a:ext cx="9278" cy="582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endParaRPr lang="zh-CN" altLang="en-US" sz="1200">
                <a:solidFill>
                  <a:schemeClr val="tx1"/>
                </a:solidFill>
                <a:sym typeface="+mn-ea"/>
              </a:endParaRPr>
            </a:p>
          </p:txBody>
        </p:sp>
      </p:grpSp>
      <p:sp>
        <p:nvSpPr>
          <p:cNvPr id="4" name="文本框 3"/>
          <p:cNvSpPr txBox="1"/>
          <p:nvPr>
            <p:custDataLst>
              <p:tags r:id="rId4"/>
            </p:custDataLst>
          </p:nvPr>
        </p:nvSpPr>
        <p:spPr>
          <a:xfrm>
            <a:off x="1689735" y="9275445"/>
            <a:ext cx="3429000" cy="257175"/>
          </a:xfrm>
          <a:prstGeom prst="rect">
            <a:avLst/>
          </a:prstGeom>
          <a:noFill/>
        </p:spPr>
        <p:txBody>
          <a:bodyPr wrap="square" rtlCol="0" anchor="t">
            <a:spAutoFit/>
          </a:bodyPr>
          <a:p>
            <a:pPr algn="ctr">
              <a:lnSpc>
                <a:spcPct val="120000"/>
              </a:lnSpc>
              <a:spcBef>
                <a:spcPts val="0"/>
              </a:spcBef>
              <a:spcAft>
                <a:spcPts val="0"/>
              </a:spcAft>
            </a:pPr>
            <a:r>
              <a:rPr lang="en-US" altLang="zh-CN" sz="900" b="1">
                <a:sym typeface="+mn-ea"/>
              </a:rPr>
              <a:t>2023</a:t>
            </a:r>
            <a:r>
              <a:rPr lang="zh-CN" altLang="en-US" sz="900" b="1">
                <a:sym typeface="+mn-ea"/>
              </a:rPr>
              <a:t>年广东省中考英语试题  第</a:t>
            </a:r>
            <a:r>
              <a:rPr lang="en-US" altLang="zh-CN" sz="900" b="1">
                <a:sym typeface="+mn-ea"/>
              </a:rPr>
              <a:t> 7</a:t>
            </a:r>
            <a:r>
              <a:rPr lang="zh-CN" altLang="en-US" sz="900" b="1">
                <a:sym typeface="+mn-ea"/>
              </a:rPr>
              <a:t>页</a:t>
            </a:r>
            <a:r>
              <a:rPr lang="en-US" altLang="zh-CN" sz="900" b="1">
                <a:sym typeface="+mn-ea"/>
              </a:rPr>
              <a:t> </a:t>
            </a:r>
            <a:r>
              <a:rPr lang="zh-CN" altLang="en-US" sz="900" b="1">
                <a:sym typeface="+mn-ea"/>
              </a:rPr>
              <a:t>(</a:t>
            </a:r>
            <a:r>
              <a:rPr lang="en-US" altLang="zh-CN" sz="900" b="1">
                <a:sym typeface="+mn-ea"/>
              </a:rPr>
              <a:t> </a:t>
            </a:r>
            <a:r>
              <a:rPr lang="zh-CN" altLang="en-US" sz="900" b="1">
                <a:sym typeface="+mn-ea"/>
              </a:rPr>
              <a:t>共</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endParaRPr lang="zh-CN" altLang="en-US" sz="900" b="1">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400050" y="534670"/>
            <a:ext cx="6029325" cy="8742680"/>
          </a:xfrm>
          <a:prstGeom prst="rect">
            <a:avLst/>
          </a:prstGeom>
          <a:noFill/>
        </p:spPr>
        <p:txBody>
          <a:bodyPr wrap="square" rtlCol="0" anchor="t">
            <a:noAutofit/>
          </a:bodyPr>
          <a:p>
            <a:pPr>
              <a:lnSpc>
                <a:spcPct val="120000"/>
              </a:lnSpc>
              <a:spcBef>
                <a:spcPts val="0"/>
              </a:spcBef>
              <a:spcAft>
                <a:spcPts val="0"/>
              </a:spcAft>
            </a:pPr>
            <a:r>
              <a:rPr lang="zh-CN" altLang="en-US" sz="1200"/>
              <a:t>76. Who discovered that dreams may make you smart?</a:t>
            </a:r>
            <a:endParaRPr lang="zh-CN" altLang="en-US" sz="1200"/>
          </a:p>
          <a:p>
            <a:pPr>
              <a:lnSpc>
                <a:spcPct val="120000"/>
              </a:lnSpc>
              <a:spcBef>
                <a:spcPts val="0"/>
              </a:spcBef>
              <a:spcAft>
                <a:spcPts val="0"/>
              </a:spcAft>
            </a:pPr>
            <a:r>
              <a:rPr lang="en-US" altLang="zh-CN" sz="1200"/>
              <a:t>      ________________________________________________________________</a:t>
            </a:r>
            <a:endParaRPr lang="zh-CN" altLang="en-US" sz="1200"/>
          </a:p>
          <a:p>
            <a:pPr>
              <a:lnSpc>
                <a:spcPct val="120000"/>
              </a:lnSpc>
              <a:spcBef>
                <a:spcPts val="0"/>
              </a:spcBef>
              <a:spcAft>
                <a:spcPts val="0"/>
              </a:spcAft>
            </a:pPr>
            <a:r>
              <a:rPr lang="zh-CN" altLang="en-US" sz="1200"/>
              <a:t>77. When does the brain review your experiences in the day?</a:t>
            </a:r>
            <a:endParaRPr lang="zh-CN" altLang="en-US" sz="1200"/>
          </a:p>
          <a:p>
            <a:pPr>
              <a:lnSpc>
                <a:spcPct val="120000"/>
              </a:lnSpc>
              <a:spcBef>
                <a:spcPts val="0"/>
              </a:spcBef>
              <a:spcAft>
                <a:spcPts val="0"/>
              </a:spcAft>
            </a:pPr>
            <a:r>
              <a:rPr lang="en-US" altLang="zh-CN" sz="1200">
                <a:sym typeface="+mn-ea"/>
              </a:rPr>
              <a:t>      ________________________________________________________________</a:t>
            </a:r>
            <a:endParaRPr lang="zh-CN" altLang="en-US" sz="1200"/>
          </a:p>
          <a:p>
            <a:pPr>
              <a:lnSpc>
                <a:spcPct val="120000"/>
              </a:lnSpc>
              <a:spcBef>
                <a:spcPts val="0"/>
              </a:spcBef>
              <a:spcAft>
                <a:spcPts val="0"/>
              </a:spcAft>
            </a:pPr>
            <a:r>
              <a:rPr lang="zh-CN" altLang="en-US" sz="1200"/>
              <a:t>78. Where does the brain replay the painful memories?</a:t>
            </a:r>
            <a:endParaRPr lang="zh-CN" altLang="en-US" sz="1200"/>
          </a:p>
          <a:p>
            <a:pPr>
              <a:lnSpc>
                <a:spcPct val="120000"/>
              </a:lnSpc>
              <a:spcBef>
                <a:spcPts val="0"/>
              </a:spcBef>
              <a:spcAft>
                <a:spcPts val="0"/>
              </a:spcAft>
            </a:pPr>
            <a:r>
              <a:rPr lang="en-US" altLang="zh-CN" sz="1200">
                <a:sym typeface="+mn-ea"/>
              </a:rPr>
              <a:t>      ________________________________________________________________</a:t>
            </a:r>
            <a:endParaRPr lang="zh-CN" altLang="en-US" sz="1200"/>
          </a:p>
          <a:p>
            <a:pPr>
              <a:lnSpc>
                <a:spcPct val="120000"/>
              </a:lnSpc>
              <a:spcBef>
                <a:spcPts val="0"/>
              </a:spcBef>
              <a:spcAft>
                <a:spcPts val="0"/>
              </a:spcAft>
            </a:pPr>
            <a:r>
              <a:rPr lang="zh-CN" altLang="en-US" sz="1200"/>
              <a:t>79. What might help you get higher marks according to the passage?</a:t>
            </a:r>
            <a:endParaRPr lang="zh-CN" altLang="en-US" sz="1200"/>
          </a:p>
          <a:p>
            <a:pPr>
              <a:lnSpc>
                <a:spcPct val="120000"/>
              </a:lnSpc>
              <a:spcBef>
                <a:spcPts val="0"/>
              </a:spcBef>
              <a:spcAft>
                <a:spcPts val="0"/>
              </a:spcAft>
            </a:pPr>
            <a:r>
              <a:rPr lang="en-US" altLang="zh-CN" sz="1200">
                <a:sym typeface="+mn-ea"/>
              </a:rPr>
              <a:t>      ________________________________________________________________</a:t>
            </a:r>
            <a:endParaRPr lang="zh-CN" altLang="en-US" sz="1200"/>
          </a:p>
          <a:p>
            <a:pPr>
              <a:lnSpc>
                <a:spcPct val="120000"/>
              </a:lnSpc>
              <a:spcBef>
                <a:spcPts val="0"/>
              </a:spcBef>
              <a:spcAft>
                <a:spcPts val="0"/>
              </a:spcAft>
            </a:pPr>
            <a:r>
              <a:rPr lang="zh-CN" altLang="en-US" sz="1200"/>
              <a:t>80. Which matters more for creativity, hard work or dreams?</a:t>
            </a:r>
            <a:endParaRPr lang="zh-CN" altLang="en-US" sz="1200"/>
          </a:p>
          <a:p>
            <a:pPr>
              <a:lnSpc>
                <a:spcPct val="120000"/>
              </a:lnSpc>
              <a:spcBef>
                <a:spcPts val="0"/>
              </a:spcBef>
              <a:spcAft>
                <a:spcPts val="0"/>
              </a:spcAft>
            </a:pPr>
            <a:r>
              <a:rPr lang="en-US" altLang="zh-CN" sz="1200">
                <a:sym typeface="+mn-ea"/>
              </a:rPr>
              <a:t>      ________________________________________________________________</a:t>
            </a:r>
            <a:endParaRPr lang="zh-CN" altLang="en-US" sz="1200"/>
          </a:p>
          <a:p>
            <a:r>
              <a:rPr lang="zh-CN" altLang="en-US" sz="1100" b="1"/>
              <a:t>B.</a:t>
            </a:r>
            <a:r>
              <a:rPr lang="en-US" altLang="zh-CN" sz="1100" b="1"/>
              <a:t> </a:t>
            </a:r>
            <a:r>
              <a:rPr lang="zh-CN" altLang="en-US" sz="1100" b="1"/>
              <a:t>书面表达(本题15分)</a:t>
            </a:r>
            <a:r>
              <a:rPr lang="en-US" altLang="zh-CN" sz="1100" b="1"/>
              <a:t>   </a:t>
            </a:r>
            <a:endParaRPr lang="en-US" altLang="zh-CN" sz="1100" b="1"/>
          </a:p>
          <a:p>
            <a:r>
              <a:rPr lang="en-US" altLang="zh-CN" sz="1100" b="1"/>
              <a:t>      </a:t>
            </a:r>
            <a:r>
              <a:rPr lang="zh-CN" altLang="en-US" sz="1100"/>
              <a:t>请根据要求完成短文写作，并将写作内容写在答题卡对应题目的答题位置上。</a:t>
            </a:r>
            <a:endParaRPr lang="zh-CN" altLang="en-US" sz="1100"/>
          </a:p>
          <a:p>
            <a:r>
              <a:rPr lang="zh-CN" altLang="en-US" sz="1100" b="1"/>
              <a:t>81.</a:t>
            </a:r>
            <a:r>
              <a:rPr lang="en-US" altLang="zh-CN" sz="1100" b="1"/>
              <a:t> </a:t>
            </a:r>
            <a:r>
              <a:rPr lang="zh-CN" altLang="en-US" sz="1100" b="1"/>
              <a:t>假设你叫李明，你打算向某学生英文网站投稿，分享你做过的一个有趣的梦。</a:t>
            </a:r>
            <a:r>
              <a:rPr lang="zh-CN" altLang="en-US" sz="1100"/>
              <a:t>请你根据以下</a:t>
            </a:r>
            <a:r>
              <a:rPr lang="en-US" altLang="zh-CN" sz="1100"/>
              <a:t>    </a:t>
            </a:r>
            <a:endParaRPr lang="en-US" altLang="zh-CN" sz="1100"/>
          </a:p>
          <a:p>
            <a:r>
              <a:rPr lang="en-US" altLang="zh-CN" sz="1100"/>
              <a:t>      </a:t>
            </a:r>
            <a:r>
              <a:rPr lang="zh-CN" altLang="en-US" sz="1100"/>
              <a:t>思维导图内容提示用英文写一篇短文。</a:t>
            </a:r>
            <a:endParaRPr lang="zh-CN" altLang="en-US" sz="1100"/>
          </a:p>
          <a:p>
            <a:endParaRPr lang="zh-CN" altLang="en-US" sz="1200"/>
          </a:p>
          <a:p>
            <a:endParaRPr lang="zh-CN" altLang="en-US" sz="1200"/>
          </a:p>
          <a:p>
            <a:endParaRPr lang="zh-CN" altLang="en-US" sz="1200"/>
          </a:p>
          <a:p>
            <a:endParaRPr lang="zh-CN" altLang="en-US" sz="1200"/>
          </a:p>
          <a:p>
            <a:endParaRPr lang="zh-CN" altLang="en-US" sz="1200"/>
          </a:p>
          <a:p>
            <a:endParaRPr lang="zh-CN" altLang="en-US" sz="1200"/>
          </a:p>
          <a:p>
            <a:endParaRPr lang="zh-CN" altLang="en-US" sz="1200"/>
          </a:p>
          <a:p>
            <a:endParaRPr lang="zh-CN" altLang="en-US" sz="1200"/>
          </a:p>
          <a:p>
            <a:r>
              <a:rPr lang="zh-CN" altLang="en-US" sz="1200" b="1"/>
              <a:t>注意：</a:t>
            </a:r>
            <a:endParaRPr lang="zh-CN" altLang="en-US" sz="1200" b="1"/>
          </a:p>
          <a:p>
            <a:r>
              <a:rPr lang="zh-CN" altLang="en-US" sz="1200"/>
              <a:t>(1)可在思维导图内容提示的基础上适当拓展信息。</a:t>
            </a:r>
            <a:endParaRPr lang="zh-CN" altLang="en-US" sz="1200"/>
          </a:p>
          <a:p>
            <a:r>
              <a:rPr lang="zh-CN" altLang="en-US" sz="1200"/>
              <a:t>(2)不能照抄原文；不得在作文中出现真实校名、地名和考生的真实姓名。</a:t>
            </a:r>
            <a:endParaRPr lang="zh-CN" altLang="en-US" sz="1200"/>
          </a:p>
          <a:p>
            <a:r>
              <a:rPr lang="zh-CN" altLang="en-US" sz="1200"/>
              <a:t>(3)语句连贯，词数80左右。作文的标题和开头已经给出，不计入总词数，也不必抄写在答题卡上。</a:t>
            </a:r>
            <a:endParaRPr lang="zh-CN" altLang="en-US" sz="1200"/>
          </a:p>
          <a:p>
            <a:pPr algn="ctr"/>
            <a:r>
              <a:rPr lang="zh-CN" altLang="en-US" sz="1200" b="1"/>
              <a:t>An Interesting Dream</a:t>
            </a:r>
            <a:endParaRPr lang="zh-CN" altLang="en-US" sz="1200" b="1"/>
          </a:p>
          <a:p>
            <a:pPr algn="ctr"/>
            <a:r>
              <a:rPr lang="en-US" altLang="zh-CN" sz="1200"/>
              <a:t>                                                 </a:t>
            </a:r>
            <a:r>
              <a:rPr lang="zh-CN" altLang="en-US" sz="1200"/>
              <a:t>By Li Ming</a:t>
            </a:r>
            <a:endParaRPr lang="zh-CN" altLang="en-US" sz="1200"/>
          </a:p>
          <a:p>
            <a:pPr>
              <a:lnSpc>
                <a:spcPct val="140000"/>
              </a:lnSpc>
              <a:spcBef>
                <a:spcPts val="0"/>
              </a:spcBef>
              <a:spcAft>
                <a:spcPts val="0"/>
              </a:spcAft>
            </a:pPr>
            <a:r>
              <a:rPr lang="en-US" altLang="zh-CN" sz="1200"/>
              <a:t>      </a:t>
            </a:r>
            <a:r>
              <a:rPr lang="zh-CN" altLang="en-US" sz="1200"/>
              <a:t>I have an interesting dream to share with you.</a:t>
            </a:r>
            <a:r>
              <a:rPr lang="en-US" altLang="zh-CN" sz="1200"/>
              <a:t> ____________________________________</a:t>
            </a:r>
            <a:endParaRPr lang="en-US" altLang="zh-CN" sz="1200"/>
          </a:p>
          <a:p>
            <a:pPr>
              <a:lnSpc>
                <a:spcPct val="140000"/>
              </a:lnSpc>
              <a:spcBef>
                <a:spcPts val="0"/>
              </a:spcBef>
              <a:spcAft>
                <a:spcPts val="0"/>
              </a:spcAft>
            </a:pPr>
            <a:r>
              <a:rPr lang="en-US" altLang="zh-CN" sz="1200"/>
              <a:t>____________________________________________________________________________</a:t>
            </a:r>
            <a:endParaRPr lang="en-US" altLang="zh-CN" sz="1200"/>
          </a:p>
          <a:p>
            <a:pPr>
              <a:lnSpc>
                <a:spcPct val="140000"/>
              </a:lnSpc>
              <a:spcBef>
                <a:spcPts val="0"/>
              </a:spcBef>
              <a:spcAft>
                <a:spcPts val="0"/>
              </a:spcAft>
            </a:pPr>
            <a:r>
              <a:rPr lang="en-US" altLang="zh-CN" sz="1200"/>
              <a:t>____________________________________________________________________________</a:t>
            </a:r>
            <a:endParaRPr lang="en-US" altLang="zh-CN" sz="1200"/>
          </a:p>
          <a:p>
            <a:pPr>
              <a:lnSpc>
                <a:spcPct val="140000"/>
              </a:lnSpc>
              <a:spcBef>
                <a:spcPts val="0"/>
              </a:spcBef>
              <a:spcAft>
                <a:spcPts val="0"/>
              </a:spcAft>
            </a:pPr>
            <a:r>
              <a:rPr lang="en-US" altLang="zh-CN" sz="1200"/>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pPr>
              <a:lnSpc>
                <a:spcPct val="140000"/>
              </a:lnSpc>
              <a:spcBef>
                <a:spcPts val="0"/>
              </a:spcBef>
              <a:spcAft>
                <a:spcPts val="0"/>
              </a:spcAft>
            </a:pPr>
            <a:r>
              <a:rPr lang="en-US" altLang="zh-CN" sz="1200">
                <a:sym typeface="+mn-ea"/>
              </a:rPr>
              <a:t>____________________________________________________________________________</a:t>
            </a:r>
            <a:endParaRPr lang="en-US" altLang="zh-CN" sz="1200"/>
          </a:p>
          <a:p>
            <a:endParaRPr lang="en-US" altLang="zh-CN" sz="1200"/>
          </a:p>
        </p:txBody>
      </p:sp>
      <p:grpSp>
        <p:nvGrpSpPr>
          <p:cNvPr id="24" name="组合 23"/>
          <p:cNvGrpSpPr/>
          <p:nvPr/>
        </p:nvGrpSpPr>
        <p:grpSpPr>
          <a:xfrm>
            <a:off x="521970" y="3479165"/>
            <a:ext cx="5822950" cy="1417955"/>
            <a:chOff x="822" y="4879"/>
            <a:chExt cx="9170" cy="2233"/>
          </a:xfrm>
        </p:grpSpPr>
        <p:sp>
          <p:nvSpPr>
            <p:cNvPr id="14" name="矩形 13"/>
            <p:cNvSpPr/>
            <p:nvPr/>
          </p:nvSpPr>
          <p:spPr>
            <a:xfrm>
              <a:off x="3682" y="4879"/>
              <a:ext cx="3450" cy="51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sym typeface="+mn-ea"/>
                </a:rPr>
                <a:t>一个有趣的梦</a:t>
              </a:r>
              <a:endParaRPr lang="zh-CN" altLang="en-US" sz="1200" b="1">
                <a:solidFill>
                  <a:schemeClr val="tx1"/>
                </a:solidFill>
                <a:sym typeface="+mn-ea"/>
              </a:endParaRPr>
            </a:p>
          </p:txBody>
        </p:sp>
        <p:sp>
          <p:nvSpPr>
            <p:cNvPr id="15" name="矩形 14"/>
            <p:cNvSpPr/>
            <p:nvPr>
              <p:custDataLst>
                <p:tags r:id="rId1"/>
              </p:custDataLst>
            </p:nvPr>
          </p:nvSpPr>
          <p:spPr>
            <a:xfrm>
              <a:off x="822" y="5974"/>
              <a:ext cx="2860" cy="113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r>
                <a:rPr lang="zh-CN" altLang="en-US" sz="1200" b="1">
                  <a:solidFill>
                    <a:schemeClr val="tx1"/>
                  </a:solidFill>
                  <a:sym typeface="+mn-ea"/>
                </a:rPr>
                <a:t>梦境</a:t>
              </a:r>
              <a:endParaRPr lang="zh-CN" altLang="en-US" sz="1200" b="1">
                <a:solidFill>
                  <a:schemeClr val="tx1"/>
                </a:solidFill>
              </a:endParaRPr>
            </a:p>
            <a:p>
              <a:pPr algn="ctr"/>
              <a:r>
                <a:rPr lang="zh-CN" altLang="en-US" sz="1200">
                  <a:solidFill>
                    <a:schemeClr val="tx1"/>
                  </a:solidFill>
                  <a:sym typeface="+mn-ea"/>
                </a:rPr>
                <a:t>我成为了一名科学家</a:t>
              </a:r>
              <a:endParaRPr lang="zh-CN" altLang="en-US" sz="1200">
                <a:solidFill>
                  <a:schemeClr val="tx1"/>
                </a:solidFill>
                <a:sym typeface="+mn-ea"/>
              </a:endParaRPr>
            </a:p>
          </p:txBody>
        </p:sp>
        <p:sp>
          <p:nvSpPr>
            <p:cNvPr id="18" name="矩形 17"/>
            <p:cNvSpPr/>
            <p:nvPr>
              <p:custDataLst>
                <p:tags r:id="rId2"/>
              </p:custDataLst>
            </p:nvPr>
          </p:nvSpPr>
          <p:spPr>
            <a:xfrm>
              <a:off x="3977" y="5974"/>
              <a:ext cx="2860" cy="113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sym typeface="+mn-ea"/>
                </a:rPr>
                <a:t>可能的原因</a:t>
              </a:r>
              <a:endParaRPr lang="zh-CN" altLang="en-US" sz="1200" b="1">
                <a:solidFill>
                  <a:schemeClr val="tx1"/>
                </a:solidFill>
              </a:endParaRPr>
            </a:p>
            <a:p>
              <a:pPr algn="l"/>
              <a:r>
                <a:rPr lang="zh-CN" altLang="en-US" sz="1200">
                  <a:solidFill>
                    <a:schemeClr val="tx1"/>
                  </a:solidFill>
                  <a:sym typeface="+mn-ea"/>
                </a:rPr>
                <a:t>1.参加了科学周活动</a:t>
              </a:r>
              <a:endParaRPr lang="zh-CN" altLang="en-US" sz="1200">
                <a:solidFill>
                  <a:schemeClr val="tx1"/>
                </a:solidFill>
              </a:endParaRPr>
            </a:p>
            <a:p>
              <a:pPr algn="l"/>
              <a:r>
                <a:rPr lang="zh-CN" altLang="en-US" sz="1200">
                  <a:solidFill>
                    <a:schemeClr val="tx1"/>
                  </a:solidFill>
                  <a:sym typeface="+mn-ea"/>
                </a:rPr>
                <a:t>2.……</a:t>
              </a:r>
              <a:endParaRPr lang="zh-CN" altLang="en-US" sz="1200">
                <a:solidFill>
                  <a:schemeClr val="tx1"/>
                </a:solidFill>
                <a:sym typeface="+mn-ea"/>
              </a:endParaRPr>
            </a:p>
          </p:txBody>
        </p:sp>
        <p:sp>
          <p:nvSpPr>
            <p:cNvPr id="19" name="矩形 18"/>
            <p:cNvSpPr/>
            <p:nvPr>
              <p:custDataLst>
                <p:tags r:id="rId3"/>
              </p:custDataLst>
            </p:nvPr>
          </p:nvSpPr>
          <p:spPr>
            <a:xfrm>
              <a:off x="7132" y="5974"/>
              <a:ext cx="2860" cy="1139"/>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a:solidFill>
                    <a:schemeClr val="tx1"/>
                  </a:solidFill>
                  <a:sym typeface="+mn-ea"/>
                </a:rPr>
                <a:t>积极的影响</a:t>
              </a:r>
              <a:endParaRPr lang="zh-CN" altLang="en-US" sz="1200" b="1">
                <a:solidFill>
                  <a:schemeClr val="tx1"/>
                </a:solidFill>
              </a:endParaRPr>
            </a:p>
            <a:p>
              <a:pPr algn="l"/>
              <a:r>
                <a:rPr lang="zh-CN" altLang="en-US" sz="1200">
                  <a:solidFill>
                    <a:schemeClr val="tx1"/>
                  </a:solidFill>
                  <a:sym typeface="+mn-ea"/>
                </a:rPr>
                <a:t>1.对科学更感兴趣</a:t>
              </a:r>
              <a:endParaRPr lang="zh-CN" altLang="en-US" sz="1200">
                <a:solidFill>
                  <a:schemeClr val="tx1"/>
                </a:solidFill>
              </a:endParaRPr>
            </a:p>
            <a:p>
              <a:pPr algn="l"/>
              <a:r>
                <a:rPr lang="zh-CN" altLang="en-US" sz="1200">
                  <a:solidFill>
                    <a:schemeClr val="tx1"/>
                  </a:solidFill>
                  <a:sym typeface="+mn-ea"/>
                </a:rPr>
                <a:t>2.……</a:t>
              </a:r>
              <a:endParaRPr lang="zh-CN" altLang="en-US" sz="1200">
                <a:solidFill>
                  <a:schemeClr val="tx1"/>
                </a:solidFill>
              </a:endParaRPr>
            </a:p>
            <a:p>
              <a:pPr algn="l"/>
              <a:r>
                <a:rPr lang="zh-CN" altLang="en-US" sz="1200">
                  <a:solidFill>
                    <a:schemeClr val="tx1"/>
                  </a:solidFill>
                  <a:sym typeface="+mn-ea"/>
                </a:rPr>
                <a:t>3.……</a:t>
              </a:r>
              <a:endParaRPr lang="zh-CN" altLang="en-US" sz="1200">
                <a:solidFill>
                  <a:schemeClr val="tx1"/>
                </a:solidFill>
                <a:sym typeface="+mn-ea"/>
              </a:endParaRPr>
            </a:p>
          </p:txBody>
        </p:sp>
        <p:cxnSp>
          <p:nvCxnSpPr>
            <p:cNvPr id="20" name="直接连接符 19"/>
            <p:cNvCxnSpPr>
              <a:stCxn id="14" idx="2"/>
              <a:endCxn id="18" idx="0"/>
            </p:cNvCxnSpPr>
            <p:nvPr/>
          </p:nvCxnSpPr>
          <p:spPr>
            <a:xfrm>
              <a:off x="5407" y="5389"/>
              <a:ext cx="0" cy="5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4"/>
              </p:custDataLst>
            </p:nvPr>
          </p:nvCxnSpPr>
          <p:spPr>
            <a:xfrm>
              <a:off x="2307" y="5584"/>
              <a:ext cx="0" cy="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5"/>
              </p:custDataLst>
            </p:nvPr>
          </p:nvCxnSpPr>
          <p:spPr>
            <a:xfrm>
              <a:off x="8432" y="5584"/>
              <a:ext cx="0" cy="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303" y="5584"/>
              <a:ext cx="6135" cy="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6"/>
            </p:custDataLst>
          </p:nvPr>
        </p:nvSpPr>
        <p:spPr>
          <a:xfrm>
            <a:off x="1689735" y="9275445"/>
            <a:ext cx="3429000" cy="257175"/>
          </a:xfrm>
          <a:prstGeom prst="rect">
            <a:avLst/>
          </a:prstGeom>
          <a:noFill/>
        </p:spPr>
        <p:txBody>
          <a:bodyPr wrap="square" rtlCol="0" anchor="t">
            <a:spAutoFit/>
          </a:bodyPr>
          <a:p>
            <a:pPr algn="ctr">
              <a:lnSpc>
                <a:spcPct val="120000"/>
              </a:lnSpc>
              <a:spcBef>
                <a:spcPts val="0"/>
              </a:spcBef>
              <a:spcAft>
                <a:spcPts val="0"/>
              </a:spcAft>
            </a:pPr>
            <a:r>
              <a:rPr lang="en-US" altLang="zh-CN" sz="900" b="1">
                <a:sym typeface="+mn-ea"/>
              </a:rPr>
              <a:t>2023</a:t>
            </a:r>
            <a:r>
              <a:rPr lang="zh-CN" altLang="en-US" sz="900" b="1">
                <a:sym typeface="+mn-ea"/>
              </a:rPr>
              <a:t>年广东省中考英语试题  第</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r>
              <a:rPr lang="en-US" altLang="zh-CN" sz="900" b="1">
                <a:sym typeface="+mn-ea"/>
              </a:rPr>
              <a:t> </a:t>
            </a:r>
            <a:r>
              <a:rPr lang="zh-CN" altLang="en-US" sz="900" b="1">
                <a:sym typeface="+mn-ea"/>
              </a:rPr>
              <a:t>共</a:t>
            </a:r>
            <a:r>
              <a:rPr lang="en-US" altLang="zh-CN" sz="900" b="1">
                <a:sym typeface="+mn-ea"/>
              </a:rPr>
              <a:t> 8 </a:t>
            </a:r>
            <a:r>
              <a:rPr lang="zh-CN" altLang="en-US" sz="900" b="1">
                <a:sym typeface="+mn-ea"/>
              </a:rPr>
              <a:t>页</a:t>
            </a:r>
            <a:r>
              <a:rPr lang="en-US" altLang="zh-CN" sz="900" b="1">
                <a:sym typeface="+mn-ea"/>
              </a:rPr>
              <a:t> </a:t>
            </a:r>
            <a:r>
              <a:rPr lang="zh-CN" altLang="en-US" sz="900" b="1">
                <a:sym typeface="+mn-ea"/>
              </a:rPr>
              <a:t>)</a:t>
            </a:r>
            <a:endParaRPr lang="zh-CN" altLang="en-US" sz="900" b="1">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33400" y="645160"/>
            <a:ext cx="5817870" cy="6831965"/>
          </a:xfrm>
          <a:prstGeom prst="rect">
            <a:avLst/>
          </a:prstGeom>
          <a:noFill/>
        </p:spPr>
        <p:txBody>
          <a:bodyPr wrap="square" rtlCol="0" anchor="t">
            <a:spAutoFit/>
          </a:bodyPr>
          <a:p>
            <a:pPr algn="ctr"/>
            <a:r>
              <a:rPr lang="zh-CN" altLang="en-US" b="1"/>
              <a:t>2023广东中考英语参考答案</a:t>
            </a:r>
            <a:endParaRPr lang="zh-CN" altLang="en-US" b="1"/>
          </a:p>
          <a:p>
            <a:endParaRPr lang="zh-CN" altLang="en-US" sz="1400" b="1"/>
          </a:p>
          <a:p>
            <a:r>
              <a:rPr lang="zh-CN" altLang="en-US" sz="1400" b="1"/>
              <a:t>一、1~5  BAACB  6~10  BCBAC  11~15  CAABA  16~20 BCABC </a:t>
            </a:r>
            <a:endParaRPr lang="zh-CN" altLang="en-US" sz="1400" b="1"/>
          </a:p>
          <a:p>
            <a:endParaRPr lang="zh-CN" altLang="en-US" sz="1400" b="1"/>
          </a:p>
          <a:p>
            <a:r>
              <a:rPr lang="zh-CN" altLang="en-US" sz="1400" b="1"/>
              <a:t>21.</a:t>
            </a:r>
            <a:r>
              <a:rPr lang="en-US" altLang="zh-CN" sz="1400" b="1"/>
              <a:t> </a:t>
            </a:r>
            <a:r>
              <a:rPr lang="zh-CN" altLang="en-US" sz="1400" b="1"/>
              <a:t>Monday  22.</a:t>
            </a:r>
            <a:r>
              <a:rPr lang="en-US" altLang="zh-CN" sz="1400" b="1"/>
              <a:t> </a:t>
            </a:r>
            <a:r>
              <a:rPr lang="zh-CN" altLang="en-US" sz="1400" b="1"/>
              <a:t>eggs  23.</a:t>
            </a:r>
            <a:r>
              <a:rPr lang="en-US" altLang="zh-CN" sz="1400" b="1"/>
              <a:t> </a:t>
            </a:r>
            <a:r>
              <a:rPr lang="zh-CN" altLang="en-US" sz="1400" b="1"/>
              <a:t>healthy  24.</a:t>
            </a:r>
            <a:r>
              <a:rPr lang="en-US" altLang="zh-CN" sz="1400" b="1"/>
              <a:t> </a:t>
            </a:r>
            <a:r>
              <a:rPr lang="zh-CN" altLang="en-US" sz="1400" b="1"/>
              <a:t>free  25.</a:t>
            </a:r>
            <a:r>
              <a:rPr lang="en-US" altLang="zh-CN" sz="1400" b="1"/>
              <a:t> </a:t>
            </a:r>
            <a:r>
              <a:rPr lang="zh-CN" altLang="en-US" sz="1400" b="1"/>
              <a:t>skills  </a:t>
            </a:r>
            <a:endParaRPr lang="zh-CN" altLang="en-US" sz="1400" b="1"/>
          </a:p>
          <a:p>
            <a:endParaRPr lang="zh-CN" altLang="en-US" sz="1400" b="1"/>
          </a:p>
          <a:p>
            <a:r>
              <a:rPr lang="zh-CN" altLang="en-US" sz="1400" b="1"/>
              <a:t>26~30  FBAEC</a:t>
            </a:r>
            <a:endParaRPr lang="zh-CN" altLang="en-US" sz="1400" b="1"/>
          </a:p>
          <a:p>
            <a:endParaRPr lang="zh-CN" altLang="en-US" sz="1400" b="1"/>
          </a:p>
          <a:p>
            <a:endParaRPr lang="zh-CN" altLang="en-US" sz="1400" b="1"/>
          </a:p>
          <a:p>
            <a:r>
              <a:rPr lang="zh-CN" altLang="en-US" sz="1400" b="1"/>
              <a:t>一、26~30 FBAEC</a:t>
            </a:r>
            <a:endParaRPr lang="zh-CN" altLang="en-US" sz="1400" b="1"/>
          </a:p>
          <a:p>
            <a:endParaRPr lang="zh-CN" altLang="en-US" sz="1400" b="1"/>
          </a:p>
          <a:p>
            <a:r>
              <a:rPr lang="zh-CN" altLang="en-US" sz="1400" b="1"/>
              <a:t>二、31~35  BCCBA   36~40  ACACB</a:t>
            </a:r>
            <a:endParaRPr lang="zh-CN" altLang="en-US" sz="1400" b="1"/>
          </a:p>
          <a:p>
            <a:endParaRPr lang="zh-CN" altLang="en-US" sz="1400" b="1"/>
          </a:p>
          <a:p>
            <a:r>
              <a:rPr lang="zh-CN" altLang="en-US" sz="1400" b="1"/>
              <a:t>三、41~45 DBCBC  46~50 DAADC</a:t>
            </a:r>
            <a:endParaRPr lang="zh-CN" altLang="en-US" sz="1400" b="1"/>
          </a:p>
          <a:p>
            <a:endParaRPr lang="zh-CN" altLang="en-US" sz="1400" b="1"/>
          </a:p>
          <a:p>
            <a:r>
              <a:rPr lang="zh-CN" altLang="en-US" sz="1400" b="1"/>
              <a:t>四、51-55 BCCAD  56-60 DBAAC  61~65 BECFA</a:t>
            </a:r>
            <a:endParaRPr lang="zh-CN" altLang="en-US" sz="1400" b="1"/>
          </a:p>
          <a:p>
            <a:endParaRPr lang="zh-CN" altLang="en-US" sz="1400" b="1"/>
          </a:p>
          <a:p>
            <a:r>
              <a:rPr lang="zh-CN" altLang="en-US" sz="1400" b="1"/>
              <a:t>五、66.</a:t>
            </a:r>
            <a:r>
              <a:rPr lang="en-US" altLang="zh-CN" sz="1400" b="1"/>
              <a:t> </a:t>
            </a:r>
            <a:r>
              <a:rPr lang="zh-CN" altLang="en-US" sz="1400" b="1"/>
              <a:t>it </a:t>
            </a:r>
            <a:r>
              <a:rPr lang="en-US" altLang="zh-CN" sz="1400" b="1"/>
              <a:t>             </a:t>
            </a:r>
            <a:r>
              <a:rPr lang="zh-CN" altLang="en-US" sz="1400" b="1"/>
              <a:t>67.</a:t>
            </a:r>
            <a:r>
              <a:rPr lang="en-US" altLang="zh-CN" sz="1400" b="1"/>
              <a:t> </a:t>
            </a:r>
            <a:r>
              <a:rPr lang="zh-CN" altLang="en-US" sz="1400" b="1"/>
              <a:t>what  </a:t>
            </a:r>
            <a:r>
              <a:rPr lang="en-US" altLang="zh-CN" sz="1400" b="1"/>
              <a:t>        </a:t>
            </a:r>
            <a:r>
              <a:rPr lang="zh-CN" altLang="en-US" sz="1400" b="1"/>
              <a:t>68.</a:t>
            </a:r>
            <a:r>
              <a:rPr lang="en-US" altLang="zh-CN" sz="1400" b="1"/>
              <a:t> </a:t>
            </a:r>
            <a:r>
              <a:rPr lang="zh-CN" altLang="en-US" sz="1400" b="1"/>
              <a:t>cleaned  </a:t>
            </a:r>
            <a:r>
              <a:rPr lang="en-US" altLang="zh-CN" sz="1400" b="1"/>
              <a:t> </a:t>
            </a:r>
            <a:r>
              <a:rPr lang="zh-CN" altLang="en-US" sz="1400" b="1"/>
              <a:t>69.</a:t>
            </a:r>
            <a:r>
              <a:rPr lang="en-US" altLang="zh-CN" sz="1400" b="1"/>
              <a:t> </a:t>
            </a:r>
            <a:r>
              <a:rPr lang="zh-CN" altLang="en-US" sz="1400" b="1"/>
              <a:t>be  </a:t>
            </a:r>
            <a:r>
              <a:rPr lang="en-US" altLang="zh-CN" sz="1400" b="1"/>
              <a:t>           </a:t>
            </a:r>
            <a:r>
              <a:rPr lang="zh-CN" altLang="en-US" sz="1400" b="1"/>
              <a:t>70.</a:t>
            </a:r>
            <a:r>
              <a:rPr lang="en-US" altLang="zh-CN" sz="1400" b="1"/>
              <a:t> </a:t>
            </a:r>
            <a:r>
              <a:rPr lang="zh-CN" altLang="en-US" sz="1400" b="1"/>
              <a:t>by  </a:t>
            </a:r>
            <a:endParaRPr lang="zh-CN" altLang="en-US" sz="1400" b="1"/>
          </a:p>
          <a:p>
            <a:r>
              <a:rPr lang="zh-CN" altLang="en-US" sz="1400" b="1"/>
              <a:t> </a:t>
            </a:r>
            <a:r>
              <a:rPr lang="en-US" altLang="zh-CN" sz="1400" b="1"/>
              <a:t>       </a:t>
            </a:r>
            <a:r>
              <a:rPr lang="zh-CN" altLang="en-US" sz="1400" b="1"/>
              <a:t>71.</a:t>
            </a:r>
            <a:r>
              <a:rPr lang="en-US" altLang="zh-CN" sz="1400" b="1"/>
              <a:t> </a:t>
            </a:r>
            <a:r>
              <a:rPr lang="zh-CN" altLang="en-US" sz="1400" b="1"/>
              <a:t>because  72.</a:t>
            </a:r>
            <a:r>
              <a:rPr lang="en-US" altLang="zh-CN" sz="1400" b="1"/>
              <a:t> </a:t>
            </a:r>
            <a:r>
              <a:rPr lang="zh-CN" altLang="en-US" sz="1400" b="1"/>
              <a:t>hundreds  73.</a:t>
            </a:r>
            <a:r>
              <a:rPr lang="en-US" altLang="zh-CN" sz="1400" b="1"/>
              <a:t> </a:t>
            </a:r>
            <a:r>
              <a:rPr lang="zh-CN" altLang="en-US" sz="1400" b="1"/>
              <a:t>popular  </a:t>
            </a:r>
            <a:r>
              <a:rPr lang="en-US" altLang="zh-CN" sz="1400" b="1"/>
              <a:t> </a:t>
            </a:r>
            <a:r>
              <a:rPr lang="zh-CN" altLang="en-US" sz="1400" b="1"/>
              <a:t>74.</a:t>
            </a:r>
            <a:r>
              <a:rPr lang="en-US" altLang="zh-CN" sz="1400" b="1"/>
              <a:t> </a:t>
            </a:r>
            <a:r>
              <a:rPr lang="zh-CN" altLang="en-US" sz="1400" b="1"/>
              <a:t>invention  75.</a:t>
            </a:r>
            <a:r>
              <a:rPr lang="en-US" altLang="zh-CN" sz="1400" b="1"/>
              <a:t> </a:t>
            </a:r>
            <a:r>
              <a:rPr lang="zh-CN" altLang="en-US" sz="1400" b="1"/>
              <a:t>habit</a:t>
            </a:r>
            <a:endParaRPr lang="zh-CN" altLang="en-US" sz="1400" b="1"/>
          </a:p>
          <a:p>
            <a:endParaRPr lang="zh-CN" altLang="en-US" sz="1400" b="1"/>
          </a:p>
          <a:p>
            <a:r>
              <a:rPr lang="zh-CN" altLang="en-US" sz="1400" b="1"/>
              <a:t>六、76.</a:t>
            </a:r>
            <a:r>
              <a:rPr lang="en-US" altLang="zh-CN" sz="1400" b="1"/>
              <a:t> </a:t>
            </a:r>
            <a:r>
              <a:rPr lang="zh-CN" altLang="en-US" sz="1400" b="1"/>
              <a:t>Scientists who do research on dreams (discovered it).</a:t>
            </a:r>
            <a:endParaRPr lang="zh-CN" altLang="en-US" sz="1400" b="1"/>
          </a:p>
          <a:p>
            <a:endParaRPr lang="zh-CN" altLang="en-US" sz="1400" b="1"/>
          </a:p>
          <a:p>
            <a:r>
              <a:rPr lang="en-US" altLang="zh-CN" sz="1400" b="1"/>
              <a:t>        </a:t>
            </a:r>
            <a:r>
              <a:rPr lang="zh-CN" altLang="en-US" sz="1400" b="1"/>
              <a:t>77.</a:t>
            </a:r>
            <a:r>
              <a:rPr lang="en-US" altLang="zh-CN" sz="1400" b="1"/>
              <a:t> </a:t>
            </a:r>
            <a:r>
              <a:rPr lang="zh-CN" altLang="en-US" sz="1400" b="1"/>
              <a:t>During sleep time.</a:t>
            </a:r>
            <a:endParaRPr lang="zh-CN" altLang="en-US" sz="1400" b="1"/>
          </a:p>
          <a:p>
            <a:endParaRPr lang="zh-CN" altLang="en-US" sz="1400" b="1"/>
          </a:p>
          <a:p>
            <a:r>
              <a:rPr lang="en-US" altLang="zh-CN" sz="1400" b="1"/>
              <a:t>       </a:t>
            </a:r>
            <a:r>
              <a:rPr lang="zh-CN" altLang="en-US" sz="1400" b="1"/>
              <a:t>78.</a:t>
            </a:r>
            <a:r>
              <a:rPr lang="en-US" altLang="zh-CN" sz="1400" b="1"/>
              <a:t> </a:t>
            </a:r>
            <a:r>
              <a:rPr lang="zh-CN" altLang="en-US" sz="1400" b="1"/>
              <a:t>In a safe dream space.</a:t>
            </a:r>
            <a:endParaRPr lang="zh-CN" altLang="en-US" sz="1400" b="1"/>
          </a:p>
          <a:p>
            <a:endParaRPr lang="zh-CN" altLang="en-US" sz="1400" b="1"/>
          </a:p>
          <a:p>
            <a:r>
              <a:rPr lang="en-US" altLang="zh-CN" sz="1400" b="1"/>
              <a:t>      </a:t>
            </a:r>
            <a:r>
              <a:rPr lang="zh-CN" altLang="en-US" sz="1400" b="1"/>
              <a:t>79.</a:t>
            </a:r>
            <a:r>
              <a:rPr lang="en-US" altLang="zh-CN" sz="1400" b="1"/>
              <a:t> </a:t>
            </a:r>
            <a:r>
              <a:rPr lang="zh-CN" altLang="en-US" sz="1400" b="1"/>
              <a:t>A sweet dream.</a:t>
            </a:r>
            <a:endParaRPr lang="zh-CN" altLang="en-US" sz="1400" b="1"/>
          </a:p>
          <a:p>
            <a:r>
              <a:rPr lang="en-US" altLang="zh-CN" sz="1400" b="1"/>
              <a:t> </a:t>
            </a:r>
            <a:endParaRPr lang="zh-CN" altLang="en-US" sz="1400" b="1"/>
          </a:p>
          <a:p>
            <a:r>
              <a:rPr lang="en-US" altLang="zh-CN" sz="1400" b="1"/>
              <a:t>      </a:t>
            </a:r>
            <a:r>
              <a:rPr lang="zh-CN" altLang="en-US" sz="1400" b="1"/>
              <a:t>80.</a:t>
            </a:r>
            <a:r>
              <a:rPr lang="en-US" altLang="zh-CN" sz="1400" b="1"/>
              <a:t> </a:t>
            </a:r>
            <a:r>
              <a:rPr lang="zh-CN" altLang="en-US" sz="1400" b="1"/>
              <a:t>Hard work.</a:t>
            </a:r>
            <a:endParaRPr lang="zh-CN" altLang="en-US" sz="1400" b="1"/>
          </a:p>
          <a:p>
            <a:endParaRPr lang="zh-CN" altLang="en-US" sz="1400" b="1"/>
          </a:p>
          <a:p>
            <a:r>
              <a:rPr lang="zh-CN" altLang="en-US" sz="1400" b="1"/>
              <a:t>81.</a:t>
            </a:r>
            <a:r>
              <a:rPr lang="en-US" altLang="zh-CN" sz="1400" b="1"/>
              <a:t> </a:t>
            </a:r>
            <a:r>
              <a:rPr lang="zh-CN" altLang="en-US" sz="1400" b="1"/>
              <a:t>略</a:t>
            </a:r>
            <a:endParaRPr lang="zh-CN" altLang="en-US" sz="1400" b="1"/>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COMMONDATA" val="eyJoZGlkIjoiY2YxZmYwNDhmMWQyMTNmNTNjMzc5YjhkMTk1OTVlOW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20965</Words>
  <Application>WPS 演示</Application>
  <PresentationFormat>宽屏</PresentationFormat>
  <Paragraphs>346</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宋体</vt:lpstr>
      <vt:lpstr>Wingdings</vt:lpstr>
      <vt:lpstr>Arial Unicode MS</vt:lpstr>
      <vt:lpstr>Calibri</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Vanishing dirt</cp:lastModifiedBy>
  <cp:revision>4</cp:revision>
  <dcterms:created xsi:type="dcterms:W3CDTF">2023-06-28T09:42:00Z</dcterms:created>
  <dcterms:modified xsi:type="dcterms:W3CDTF">2023-06-28T12:49:37Z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CD350903AFC441BAAF9EA0CFE823DB12_12</vt:lpwstr>
  </property>
  <property fmtid="{D5CDD505-2E9C-101B-9397-08002B2CF9AE}" pid="3" name="KSOProductBuildVer">
    <vt:lpwstr>2052-11.1.0.14309</vt:lpwstr>
  </property>
</Properties>
</file>