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789" r:id="rId3"/>
    <p:sldId id="795" r:id="rId5"/>
    <p:sldId id="965" r:id="rId6"/>
    <p:sldId id="966" r:id="rId7"/>
    <p:sldId id="796" r:id="rId8"/>
    <p:sldId id="797" r:id="rId9"/>
    <p:sldId id="798" r:id="rId10"/>
    <p:sldId id="860" r:id="rId11"/>
    <p:sldId id="801" r:id="rId12"/>
    <p:sldId id="944" r:id="rId13"/>
    <p:sldId id="945" r:id="rId14"/>
    <p:sldId id="803" r:id="rId15"/>
    <p:sldId id="946" r:id="rId16"/>
    <p:sldId id="870" r:id="rId17"/>
    <p:sldId id="968" r:id="rId18"/>
    <p:sldId id="853" r:id="rId19"/>
    <p:sldId id="739" r:id="rId20"/>
    <p:sldId id="859" r:id="rId21"/>
    <p:sldId id="969" r:id="rId22"/>
    <p:sldId id="817" r:id="rId23"/>
    <p:sldId id="967" r:id="rId24"/>
    <p:sldId id="941" r:id="rId25"/>
    <p:sldId id="942" r:id="rId26"/>
    <p:sldId id="943" r:id="rId27"/>
    <p:sldId id="892" r:id="rId28"/>
  </p:sldIdLst>
  <p:sldSz cx="12192000" cy="6858000"/>
  <p:notesSz cx="6858000" cy="9144000"/>
  <p:custDataLst>
    <p:tags r:id="rId32"/>
  </p:custDataLst>
  <p:defaultTextStyle>
    <a:defPPr>
      <a:defRPr lang="zh-CN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800" b="0" i="0" u="none" baseline="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2" autoAdjust="0"/>
    <p:restoredTop sz="86306" autoAdjust="0"/>
  </p:normalViewPr>
  <p:slideViewPr>
    <p:cSldViewPr>
      <p:cViewPr varScale="1">
        <p:scale>
          <a:sx n="61" d="100"/>
          <a:sy n="61" d="100"/>
        </p:scale>
        <p:origin x="0" y="0"/>
      </p:cViewPr>
      <p:guideLst/>
    </p:cSldViewPr>
  </p:slideViewPr>
  <p:notesViewPr>
    <p:cSldViewPr>
      <p:cViewPr varScale="1"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tags" Target="tags/tag5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/>
          </a:p>
        </p:txBody>
      </p:sp>
      <p:sp>
        <p:nvSpPr>
          <p:cNvPr id="409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fld id="{6BF8795A-E16B-4406-9434-0BB3D18BA72B}" type="datetime1">
              <a:rPr lang="zh-CN" altLang="en-US" sz="1200"/>
            </a:fld>
            <a:endParaRPr lang="zh-CN" altLang="en-US" sz="1200"/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410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lvl="0" indent="0" defTabSz="914400"/>
            <a:r>
              <a:t>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410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/>
          </a:p>
        </p:txBody>
      </p:sp>
      <p:sp>
        <p:nvSpPr>
          <p:cNvPr id="410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7CA106BF-4A04-477C-96F4-A9CA5299A11C}" type="slidenum">
              <a:rPr lang="zh-CN" altLang="en-US" sz="1200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6146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/>
            <a:fld id="{B6C2F63C-3A04-46E9-A791-EC3E686EA4D3}" type="slidenum">
              <a:rPr lang="zh-CN" altLang="en-US" sz="1200">
                <a:sym typeface="+mn-ea"/>
              </a:rPr>
            </a:fld>
            <a:endParaRPr lang="zh-CN" altLang="en-US" sz="1200">
              <a:sym typeface="+mn-ea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5842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endParaRPr lang="zh-CN" altLang="en-US">
              <a:solidFill>
                <a:srgbClr val="F16435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44034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endParaRPr lang="en-US" altLang="zh-CN"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46082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r>
              <a:rPr lang="en-US" altLang="zh-CN"/>
              <a:t>Sz特色：可以直接念选项。</a:t>
            </a:r>
            <a:endParaRPr lang="en-US" altLang="zh-CN"/>
          </a:p>
        </p:txBody>
      </p:sp>
      <p:sp>
        <p:nvSpPr>
          <p:cNvPr id="46083" name="幻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/>
            <a:fld id="{2ADC2CE6-7C2F-45EC-9D00-D7CE69E82677}" type="slidenum">
              <a:rPr lang="zh-CN" altLang="en-US" sz="1200">
                <a:solidFill>
                  <a:srgbClr val="000000"/>
                </a:solidFill>
                <a:sym typeface="+mn-ea"/>
              </a:rPr>
            </a:fld>
            <a:endParaRPr lang="zh-CN" altLang="en-US" sz="1200">
              <a:solidFill>
                <a:srgbClr val="000000"/>
              </a:solidFill>
              <a:sym typeface="+mn-ea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46082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r>
              <a:rPr lang="en-US" altLang="zh-CN"/>
              <a:t>Sz特色：可以直接念选项。</a:t>
            </a:r>
            <a:endParaRPr lang="en-US" altLang="zh-CN"/>
          </a:p>
        </p:txBody>
      </p:sp>
      <p:sp>
        <p:nvSpPr>
          <p:cNvPr id="46083" name="幻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/>
            <a:fld id="{2ADC2CE6-7C2F-45EC-9D00-D7CE69E82677}" type="slidenum">
              <a:rPr lang="zh-CN" altLang="en-US" sz="1200">
                <a:solidFill>
                  <a:srgbClr val="000000"/>
                </a:solidFill>
                <a:sym typeface="+mn-ea"/>
              </a:rPr>
            </a:fld>
            <a:endParaRPr lang="zh-CN" altLang="en-US" sz="1200">
              <a:solidFill>
                <a:srgbClr val="000000"/>
              </a:solidFill>
              <a:sym typeface="+mn-ea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48130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r>
              <a:rPr lang="en-US" altLang="zh-CN"/>
              <a:t>2020信息转述50s, 4-5个要点, 约55词</a:t>
            </a:r>
            <a:endParaRPr lang="en-US" altLang="zh-CN"/>
          </a:p>
          <a:p>
            <a:pPr lvl="0" eaLnBrk="1" hangingPunct="1">
              <a:spcBef>
                <a:spcPct val="0"/>
              </a:spcBef>
            </a:pPr>
            <a:r>
              <a:rPr lang="en-US" altLang="zh-CN"/>
              <a:t>2021短文复述60s,6个要点，约80词</a:t>
            </a:r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6851" name="备注占位符 2"/>
          <p:cNvSpPr>
            <a:spLocks noGrp="1" noChangeArrowheads="1"/>
          </p:cNvSpPr>
          <p:nvPr>
            <p:ph type="body" idx="1"/>
          </p:nvPr>
        </p:nvSpPr>
        <p:spPr/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呈现信息转述的评分标准，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从三个维度</a:t>
            </a: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（内容、准确性和流畅性）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对考生的转述进行档次归属和相应评分。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内容要点部分根据作答的实际情况与所给要点的匹配程度进行评分，准确性方面从对语音、词汇和语法各方面的使用准确程度进行综合审核并评分，流畅性部分从用词、句法、上下文连贯性、表达清晰度等方面进行评分。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呈现得分三大因素：总的来说，信息转述也要拿高分有三个要点。第一，信息要点要完整，第二，人称和时态必须一致，第三，逻辑要通顺。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8900" name="灯片编号占位符 3"/>
          <p:cNvSpPr txBox="1"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n-US" altLang="zh-CN" sz="1200"/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58370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r>
              <a:rPr lang="zh-CN" altLang="en-US"/>
              <a:t>适应性考试：1个特殊疑问句+1个一般疑问句</a:t>
            </a:r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60418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0419" name="幻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/>
            <a:fld id="{29F31F3D-2B61-4D36-B4AE-8F371E1AF391}" type="slidenum">
              <a:rPr lang="zh-CN" altLang="en-US" sz="1200">
                <a:solidFill>
                  <a:srgbClr val="000000"/>
                </a:solidFill>
                <a:sym typeface="+mn-ea"/>
              </a:rPr>
            </a:fld>
            <a:endParaRPr lang="zh-CN" altLang="en-US" sz="1200">
              <a:solidFill>
                <a:srgbClr val="000000"/>
              </a:solidFill>
              <a:sym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6146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614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/>
            <a:fld id="{B6C2F63C-3A04-46E9-A791-EC3E686EA4D3}" type="slidenum">
              <a:rPr lang="zh-CN" altLang="en-US" sz="1200">
                <a:sym typeface="+mn-ea"/>
              </a:rPr>
            </a:fld>
            <a:endParaRPr lang="zh-CN" altLang="en-US" sz="1200">
              <a:sym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2530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5602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9698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r>
              <a:rPr lang="en-US" altLang="zh-CN"/>
              <a:t>2021改革：各题型难度加大，朗读及复述文章篇幅增加；</a:t>
            </a:r>
            <a:endParaRPr lang="en-US" altLang="zh-CN"/>
          </a:p>
          <a:p>
            <a:pPr lvl="0" eaLnBrk="1" hangingPunct="1">
              <a:spcBef>
                <a:spcPct val="0"/>
              </a:spcBef>
            </a:pPr>
            <a:r>
              <a:rPr lang="en-US" altLang="zh-CN"/>
              <a:t>复述题比重增大，要点增加至6个。</a:t>
            </a:r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1746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r>
              <a:rPr lang="zh-CN" altLang="en-US">
                <a:solidFill>
                  <a:srgbClr val="F16435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素材来自课外</a:t>
            </a:r>
            <a:endParaRPr lang="zh-CN" altLang="en-US">
              <a:solidFill>
                <a:srgbClr val="F16435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3794" name="文本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3794" name="文本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节标题2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3996" y="2891768"/>
            <a:ext cx="10364011" cy="1936689"/>
          </a:xfrm>
        </p:spPr>
        <p:txBody>
          <a:bodyPr/>
          <a:lstStyle>
            <a:lvl1pPr marL="0" indent="0" algn="ctr">
              <a:buNone/>
              <a:defRPr sz="3830">
                <a:latin typeface="方正大黑简体" pitchFamily="2" charset="-122"/>
                <a:ea typeface="方正大黑简体" pitchFamily="2" charset="-122"/>
              </a:defRPr>
            </a:lvl1pPr>
          </a:lstStyle>
          <a:p>
            <a:pPr lvl="0" fontAlgn="base"/>
            <a:r>
              <a:rPr lang="zh-CN" altLang="en-US" sz="383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205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053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2054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7D91F7BB-1D40-4304-A584-A7C0699B922F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5376" y="277586"/>
            <a:ext cx="8669258" cy="733488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076" name="幻灯片编号占位符 2"/>
          <p:cNvSpPr>
            <a:spLocks noGrp="1"/>
          </p:cNvSpPr>
          <p:nvPr>
            <p:ph type="sldNum" sz="quarter" idx="10"/>
          </p:nvPr>
        </p:nvSpPr>
        <p:spPr>
          <a:xfrm>
            <a:off x="130175" y="6486525"/>
            <a:ext cx="1346200" cy="2889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274F2662-2DE8-4430-A5DC-B31208D369A3}" type="slidenum">
              <a:rPr lang="en-US" altLang="zh-CN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  <p:sp>
        <p:nvSpPr>
          <p:cNvPr id="3077" name="日期占位符 2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3078" name="页脚占位符 3"/>
          <p:cNvSpPr>
            <a:spLocks noGrp="1"/>
          </p:cNvSpPr>
          <p:nvPr>
            <p:ph type="ftr" sz="quarter" idx="12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file:///D:\qq&#25991;&#20214;\712321467\Image\C2C\Image2\%7b75232B38-A165-1FB7-499C-2E1C792CACB5%7d.png" TargetMode="External"/><Relationship Id="rId15" Type="http://schemas.openxmlformats.org/officeDocument/2006/relationships/image" Target="../media/image2.pn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228600" indent="-228600" algn="l" defTabSz="91440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编辑母版文本样式</a:t>
            </a:r>
          </a:p>
          <a:p>
            <a:pPr lvl="1"/>
            <a:r>
              <a:t>第二级</a:t>
            </a:r>
          </a:p>
          <a:p>
            <a:pPr lvl="2"/>
            <a:r>
              <a:t>第三级</a:t>
            </a:r>
          </a:p>
          <a:p>
            <a:pPr lvl="3"/>
            <a:r>
              <a:t>第四级</a:t>
            </a:r>
          </a:p>
          <a:p>
            <a:pPr lvl="4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l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zh-CN"/>
            </a:defPPr>
            <a:lvl1pPr marL="0" indent="0" algn="ctr" defTabSz="9144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endParaRPr lang="zh-CN" altLang="en-US" sz="1200">
              <a:solidFill>
                <a:srgbClr val="898989"/>
              </a:solidFill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rgbClr val="898989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r" eaLnBrk="1" hangingPunct="1">
              <a:buClrTx/>
              <a:buFontTx/>
            </a:pPr>
            <a:fld id="{66655528-97B5-4CB2-A33D-56C9C8577BF2}" type="slidenum">
              <a:rPr lang="zh-CN" altLang="en-US" sz="1200">
                <a:solidFill>
                  <a:srgbClr val="898989"/>
                </a:solidFill>
              </a:rPr>
            </a:fld>
            <a:endParaRPr lang="zh-CN" altLang="en-US" sz="1200">
              <a:solidFill>
                <a:srgbClr val="898989"/>
              </a:solidFill>
            </a:endParaRPr>
          </a:p>
        </p:txBody>
      </p:sp>
      <p:pic>
        <p:nvPicPr>
          <p:cNvPr id="1031" name="图片 1073743875" descr="学科网 zxxk.com"/>
          <p:cNvPicPr>
            <a:picLocks noChangeAspect="1"/>
          </p:cNvPicPr>
          <p:nvPr/>
        </p:nvPicPr>
        <p:blipFill>
          <a:blip r:embed="rId15" r:link="rId1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marL="0" indent="0" algn="l" defTabSz="9144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Tx/>
        <a:buSzTx/>
        <a:buFontTx/>
        <a:buNone/>
        <a:defRPr sz="4400" kern="12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+mj-cs"/>
        </a:defRPr>
      </a:lvl1pPr>
    </p:titleStyle>
    <p:bodyStyle>
      <a:lvl1pPr marL="228600" indent="-228600" algn="l" defTabSz="914400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Tx/>
        <a:buSz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hyperlink" Target="&#23398;&#29983;&#25968;&#25454;\&#24773;&#26223;&#38382;&#31572;-&#39640;-&#31034;&#33539;.wav" TargetMode="External"/><Relationship Id="rId7" Type="http://schemas.openxmlformats.org/officeDocument/2006/relationships/hyperlink" Target="&#23398;&#29983;&#25968;&#25454;\&#24773;&#26223;&#38382;&#31572;-&#20013;-&#35821;&#27861;&#38169;&#35823;.wav" TargetMode="External"/><Relationship Id="rId6" Type="http://schemas.openxmlformats.org/officeDocument/2006/relationships/hyperlink" Target="&#23398;&#29983;&#25968;&#25454;\&#24773;&#26223;&#38382;&#31572;-&#20013;-&#22238;&#31572;&#20449;&#24687;&#19981;&#23436;&#25972;.wav" TargetMode="External"/><Relationship Id="rId5" Type="http://schemas.openxmlformats.org/officeDocument/2006/relationships/hyperlink" Target="&#23398;&#29983;&#25968;&#25454;\&#24773;&#26223;&#38382;&#31572;-&#20302;-&#35821;&#24207;&#38169;&#35823;.wav" TargetMode="External"/><Relationship Id="rId4" Type="http://schemas.openxmlformats.org/officeDocument/2006/relationships/hyperlink" Target="&#23398;&#29983;&#25968;&#25454;\&#24773;&#26223;&#38382;&#31572;-&#20302;-&#20851;&#38190;&#20449;&#24687;&#21457;&#38899;&#38169;&#35823;.wav" TargetMode="External"/><Relationship Id="rId3" Type="http://schemas.openxmlformats.org/officeDocument/2006/relationships/image" Target="../media/image6.png"/><Relationship Id="rId2" Type="http://schemas.openxmlformats.org/officeDocument/2006/relationships/hyperlink" Target="&#23398;&#29983;&#25968;&#25454;\&#24773;&#26223;&#38382;&#31572;-&#20302;-&#20449;&#24687;&#25235;&#21462;&#38169;&#35823;.wav" TargetMode="External"/><Relationship Id="rId10" Type="http://schemas.openxmlformats.org/officeDocument/2006/relationships/notesSlide" Target="../notesSlides/notesSlide12.xml"/><Relationship Id="rId1" Type="http://schemas.openxmlformats.org/officeDocument/2006/relationships/tags" Target="../tags/tag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2" Type="http://schemas.openxmlformats.org/officeDocument/2006/relationships/image" Target="../media/image3.jpe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5122" name="Text Box 5"/>
          <p:cNvSpPr/>
          <p:nvPr/>
        </p:nvSpPr>
        <p:spPr>
          <a:xfrm>
            <a:off x="929640" y="2551430"/>
            <a:ext cx="10363200" cy="301498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lvl="0" indent="0" algn="ctr" defTabSz="955675" eaLnBrk="1" hangingPunct="1">
              <a:buFont typeface="Arial" panose="020B0604020202020204" pitchFamily="34" charset="0"/>
            </a:pPr>
            <a:r>
              <a:rPr lang="en-US" altLang="zh-CN" sz="5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sz="5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</a:t>
            </a:r>
            <a:r>
              <a:rPr lang="zh-CN" altLang="en-US" sz="5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梅州市初三英语质检听说考试分析及备考策略</a:t>
            </a:r>
            <a:endParaRPr lang="zh-CN" altLang="en-US" sz="54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algn="ctr" defTabSz="955675" eaLnBrk="1" hangingPunct="1">
              <a:buFont typeface="Arial" panose="020B0604020202020204" pitchFamily="34" charset="0"/>
            </a:pPr>
            <a:endParaRPr lang="zh-CN" altLang="en-US" sz="54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0" indent="0" algn="ctr" defTabSz="955675" eaLnBrk="1" hangingPunct="1">
              <a:buFont typeface="Arial" panose="020B0604020202020204" pitchFamily="34" charset="0"/>
            </a:pPr>
            <a:r>
              <a:rPr lang="zh-CN" altLang="en-US" sz="2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梅州市教师发展中心</a:t>
            </a:r>
            <a:r>
              <a:rPr lang="en-US" altLang="zh-CN" sz="2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卓盛</a:t>
            </a:r>
            <a:endParaRPr sz="2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 txBox="1">
            <a:spLocks noChangeArrowheads="1"/>
          </p:cNvSpPr>
          <p:nvPr/>
        </p:nvSpPr>
        <p:spPr bwMode="auto">
          <a:xfrm>
            <a:off x="5432425" y="1722438"/>
            <a:ext cx="5834063" cy="4259263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>
            <a:defPPr>
              <a:defRPr lang="zh-CN"/>
            </a:defPPr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一、英语听说考试概述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二、考试注意事项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三、机器评分原理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b="1" spc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四、各题型评分特点及解题策略</a:t>
            </a:r>
            <a:endParaRPr lang="zh-CN" altLang="en-US" sz="2800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五、备考建议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pSp>
        <p:nvGrpSpPr>
          <p:cNvPr id="23554" name="组合 8"/>
          <p:cNvGrpSpPr/>
          <p:nvPr/>
        </p:nvGrpSpPr>
        <p:grpSpPr>
          <a:xfrm>
            <a:off x="1843088" y="1722438"/>
            <a:ext cx="3127375" cy="2924175"/>
            <a:chOff x="1842" y="2808"/>
            <a:chExt cx="4925" cy="4604"/>
          </a:xfrm>
        </p:grpSpPr>
        <p:sp>
          <p:nvSpPr>
            <p:cNvPr id="23555" name="椭圆 10"/>
            <p:cNvSpPr/>
            <p:nvPr/>
          </p:nvSpPr>
          <p:spPr>
            <a:xfrm>
              <a:off x="3282" y="3928"/>
              <a:ext cx="3485" cy="348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3556" name="标题 1"/>
            <p:cNvSpPr txBox="1"/>
            <p:nvPr/>
          </p:nvSpPr>
          <p:spPr>
            <a:xfrm>
              <a:off x="3544" y="2808"/>
              <a:ext cx="2605" cy="2697"/>
            </a:xfrm>
            <a:prstGeom prst="rect">
              <a:avLst/>
            </a:prstGeom>
          </p:spPr>
          <p:txBody>
            <a:bodyPr anchor="t" anchorCtr="0"/>
            <a:lstStyle>
              <a:defPPr>
                <a:defRPr lang="zh-CN"/>
              </a:defPPr>
              <a:lvl1pPr marL="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kern="1200" baseline="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marL="4572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9144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3716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18288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内容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提要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23557" name="标题 1"/>
            <p:cNvSpPr txBox="1"/>
            <p:nvPr/>
          </p:nvSpPr>
          <p:spPr>
            <a:xfrm>
              <a:off x="2294" y="5505"/>
              <a:ext cx="3855" cy="1120"/>
            </a:xfrm>
            <a:prstGeom prst="rect">
              <a:avLst/>
            </a:prstGeom>
          </p:spPr>
          <p:txBody>
            <a:bodyPr/>
            <a:lstStyle>
              <a:lvl1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lang="zh-CN" altLang="en-US" sz="4000" b="1" kern="120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algn="r" defTabSz="9537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rgbClr val="0C65A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Outline</a:t>
              </a:r>
              <a:endParaRPr kumimoji="1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C65A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  <p:sp>
          <p:nvSpPr>
            <p:cNvPr id="23558" name="椭圆 13"/>
            <p:cNvSpPr/>
            <p:nvPr/>
          </p:nvSpPr>
          <p:spPr>
            <a:xfrm>
              <a:off x="1842" y="3348"/>
              <a:ext cx="1235" cy="1235"/>
            </a:xfrm>
            <a:prstGeom prst="ellipse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 txBox="1"/>
          <p:nvPr/>
        </p:nvSpPr>
        <p:spPr>
          <a:xfrm>
            <a:off x="303213" y="73025"/>
            <a:ext cx="10515600" cy="1146175"/>
          </a:xfrm>
          <a:prstGeom prst="rect">
            <a:avLst/>
          </a:prstGeom>
        </p:spPr>
        <p:txBody>
          <a:bodyPr lIns="91436" anchor="t" anchorCtr="0">
            <a:norm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pPr marL="0" marR="0" lvl="0" indent="0" eaLnBrk="1" fontAlgn="base" hangingPunct="1">
              <a:lnSpc>
                <a:spcPct val="90000"/>
              </a:lnSpc>
              <a:spcAft>
                <a:spcPct val="0"/>
              </a:spcAft>
              <a:buClrTx/>
              <a:buFontTx/>
            </a:pPr>
            <a:endParaRPr lang="zh-CN" altLang="en-US" sz="2800" b="1">
              <a:solidFill>
                <a:srgbClr val="F164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78" name="标题 1"/>
          <p:cNvSpPr txBox="1"/>
          <p:nvPr/>
        </p:nvSpPr>
        <p:spPr>
          <a:xfrm>
            <a:off x="303213" y="231775"/>
            <a:ext cx="9572625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en-US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年梅州市中考听说考试题型预览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aphicFrame>
        <p:nvGraphicFramePr>
          <p:cNvPr id="2" name="表格 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630998" y="1556703"/>
          <a:ext cx="7304472" cy="36683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94502"/>
                <a:gridCol w="1324170"/>
                <a:gridCol w="1324170"/>
                <a:gridCol w="1324170"/>
                <a:gridCol w="2537460"/>
              </a:tblGrid>
              <a:tr h="894947"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序号</a:t>
                      </a:r>
                      <a:endParaRPr lang="zh-CN" altLang="en-US" sz="2000" b="1"/>
                    </a:p>
                  </a:txBody>
                  <a:tcPr marL="91422" marR="91422" marT="45726" marB="45726" vert="horz" anchor="ctr">
                    <a:solidFill>
                      <a:srgbClr val="FFC000"/>
                    </a:solidFill>
                  </a:tcPr>
                </a:tc>
                <a:tc gridSpan="2">
                  <a:txBody>
                    <a:bodyPr wrap="square"/>
                    <a:p>
                      <a:pPr algn="ctr"/>
                      <a:r>
                        <a:rPr lang="zh-CN" altLang="en-US" sz="2000"/>
                        <a:t>题型</a:t>
                      </a:r>
                      <a:endParaRPr lang="zh-CN" altLang="en-US" sz="2000" b="1"/>
                    </a:p>
                  </a:txBody>
                  <a:tcPr marL="91422" marR="91422" marT="45726" marB="45726" vert="horz" anchor="ctr">
                    <a:solidFill>
                      <a:srgbClr val="FFC000"/>
                    </a:solidFill>
                  </a:tcPr>
                </a:tc>
                <a:tc hMerge="1"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题量</a:t>
                      </a:r>
                      <a:endParaRPr lang="zh-CN" altLang="en-US" sz="2000" b="1"/>
                    </a:p>
                  </a:txBody>
                  <a:tcPr marL="91422" marR="91422" marT="45726" marB="45726" vert="horz" anchor="ctr">
                    <a:solidFill>
                      <a:srgbClr val="FFC000"/>
                    </a:solidFill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梅州版分值</a:t>
                      </a:r>
                      <a:endParaRPr lang="zh-CN" altLang="en-US" sz="2000" b="1"/>
                    </a:p>
                  </a:txBody>
                  <a:tcPr marL="91422" marR="91422" marT="45726" marB="45726" vert="horz" anchor="ctr">
                    <a:solidFill>
                      <a:srgbClr val="FFC000"/>
                    </a:solidFill>
                  </a:tcPr>
                </a:tc>
              </a:tr>
              <a:tr h="689610"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1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 gridSpan="2">
                  <a:txBody>
                    <a:bodyPr wrap="square"/>
                    <a:p>
                      <a:pPr algn="ctr"/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模仿朗读</a:t>
                      </a:r>
                      <a:endParaRPr lang="zh-CN" altLang="en-US" sz="2000" b="1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26" marB="45726" vert="horz" anchor="ctr">
                    <a:noFill/>
                  </a:tcPr>
                </a:tc>
                <a:tc hMerge="1"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1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8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</a:tr>
              <a:tr h="396289">
                <a:tc rowSpan="3">
                  <a:txBody>
                    <a:bodyPr wrap="square"/>
                    <a:p>
                      <a:pPr algn="ctr"/>
                      <a:r>
                        <a:rPr lang="en-US" altLang="zh-CN" sz="2000"/>
                        <a:t>2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 rowSpan="3">
                  <a:txBody>
                    <a:bodyPr wrap="square"/>
                    <a:p>
                      <a:pPr algn="ctr"/>
                      <a:r>
                        <a:rPr lang="zh-CN" altLang="en-US" sz="2000"/>
                        <a:t>信息获取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听短对话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3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3*1.5=4.5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</a:tr>
              <a:tr h="396289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0"/>
                        <a:t>听长对话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 marL="91422" marR="91422" marT="45726" marB="45726" vert="horz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3*1.5=4.5</a:t>
                      </a:r>
                      <a:endParaRPr lang="en-US" altLang="zh-CN" sz="1800"/>
                    </a:p>
                  </a:txBody>
                  <a:tcPr marL="91422" marR="91422" marT="45726" marB="45726" vert="horz">
                    <a:noFill/>
                  </a:tcPr>
                </a:tc>
              </a:tr>
              <a:tr h="396289">
                <a:tc vMerge="1">
                  <a:tcPr/>
                </a:tc>
                <a:tc vMerge="1">
                  <a:tcPr/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听独白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1800"/>
                        <a:t>4</a:t>
                      </a:r>
                      <a:endParaRPr lang="zh-CN" altLang="en-US" sz="1800"/>
                    </a:p>
                  </a:txBody>
                  <a:tcPr marL="91422" marR="91422" marT="45726" marB="45726" vert="horz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1800"/>
                        <a:t>4*1.5=6</a:t>
                      </a:r>
                      <a:endParaRPr lang="zh-CN" altLang="en-US" sz="1800"/>
                    </a:p>
                  </a:txBody>
                  <a:tcPr marL="91422" marR="91422" marT="45726" marB="45726" vert="horz">
                    <a:noFill/>
                  </a:tcPr>
                </a:tc>
              </a:tr>
              <a:tr h="447474">
                <a:tc rowSpan="2">
                  <a:txBody>
                    <a:bodyPr wrap="square"/>
                    <a:p>
                      <a:pPr algn="ctr"/>
                      <a:r>
                        <a:rPr lang="en-US" altLang="zh-CN" sz="2000"/>
                        <a:t>3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 rowSpan="2">
                  <a:txBody>
                    <a:bodyPr wrap="square"/>
                    <a:p>
                      <a:pPr algn="ctr"/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信息转述</a:t>
                      </a:r>
                      <a:r>
                        <a:rPr lang="zh-CN" altLang="en-US" sz="2000"/>
                        <a:t>及询问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信息转述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1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5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</a:tr>
              <a:tr h="447474">
                <a:tc vMerge="1">
                  <a:tcPr/>
                </a:tc>
                <a:tc vMerge="1">
                  <a:tcPr/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信息询问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1800"/>
                        <a:t>2</a:t>
                      </a:r>
                      <a:endParaRPr lang="zh-CN" altLang="en-US" sz="1800"/>
                    </a:p>
                  </a:txBody>
                  <a:tcPr marL="91422" marR="91422" marT="45726" marB="45726" vert="horz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1800"/>
                        <a:t>2*1=2</a:t>
                      </a:r>
                      <a:endParaRPr lang="zh-CN" altLang="en-US" sz="1800"/>
                    </a:p>
                  </a:txBody>
                  <a:tcPr marL="91422" marR="91422" marT="45726" marB="45726" vert="horz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17"/>
          <p:cNvGrpSpPr/>
          <p:nvPr/>
        </p:nvGrpSpPr>
        <p:grpSpPr>
          <a:xfrm>
            <a:off x="7621588" y="2679700"/>
            <a:ext cx="2420937" cy="3017838"/>
            <a:chOff x="12003" y="4220"/>
            <a:chExt cx="3812" cy="4752"/>
          </a:xfrm>
        </p:grpSpPr>
        <p:sp>
          <p:nvSpPr>
            <p:cNvPr id="28675" name="椭圆 3"/>
            <p:cNvSpPr/>
            <p:nvPr/>
          </p:nvSpPr>
          <p:spPr>
            <a:xfrm>
              <a:off x="12003" y="4810"/>
              <a:ext cx="3812" cy="3812"/>
            </a:xfrm>
            <a:prstGeom prst="ellipse">
              <a:avLst/>
            </a:prstGeom>
            <a:solidFill>
              <a:schemeClr val="bg1"/>
            </a:solidFill>
            <a:ln w="142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>
                <a:buClrTx/>
                <a:buFontTx/>
              </a:pPr>
              <a:endParaRPr lang="zh-CN" altLang="en-US" sz="2800">
                <a:solidFill>
                  <a:srgbClr val="FFFFFF"/>
                </a:solidFill>
              </a:endParaRPr>
            </a:p>
          </p:txBody>
        </p:sp>
        <p:sp>
          <p:nvSpPr>
            <p:cNvPr id="28676" name="矩形 16"/>
            <p:cNvSpPr/>
            <p:nvPr/>
          </p:nvSpPr>
          <p:spPr>
            <a:xfrm rot="2700000">
              <a:off x="11531" y="6445"/>
              <a:ext cx="4754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28677" name="标题 1"/>
          <p:cNvSpPr txBox="1">
            <a:spLocks noChangeArrowheads="1"/>
          </p:cNvSpPr>
          <p:nvPr/>
        </p:nvSpPr>
        <p:spPr bwMode="auto">
          <a:xfrm>
            <a:off x="2535238" y="887413"/>
            <a:ext cx="7119938" cy="2468563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>
            <a:defPPr>
              <a:defRPr lang="zh-CN"/>
            </a:defPPr>
            <a:lvl1pPr marL="0" indent="0" algn="ctr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60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pPr marL="0" marR="0" lvl="0" indent="0" algn="ctr">
              <a:lnSpc>
                <a:spcPct val="180000"/>
              </a:lnSpc>
              <a:buClrTx/>
              <a:buFontTx/>
            </a:pPr>
            <a:r>
              <a:rPr lang="zh-CN" altLang="en-US" sz="4400" b="1" spc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评分标准如何反拨备考？</a:t>
            </a:r>
            <a:br>
              <a:rPr lang="zh-CN" altLang="en-US" sz="2400" b="1" spc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以三大题型为例</a:t>
            </a:r>
            <a:br>
              <a:rPr lang="zh-CN" altLang="en-US" sz="24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24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pSp>
        <p:nvGrpSpPr>
          <p:cNvPr id="28678" name="组合 21"/>
          <p:cNvGrpSpPr/>
          <p:nvPr/>
        </p:nvGrpSpPr>
        <p:grpSpPr>
          <a:xfrm>
            <a:off x="1809750" y="3054350"/>
            <a:ext cx="2957513" cy="2419350"/>
            <a:chOff x="2850" y="4809"/>
            <a:chExt cx="4658" cy="3812"/>
          </a:xfrm>
        </p:grpSpPr>
        <p:sp>
          <p:nvSpPr>
            <p:cNvPr id="28679" name="椭圆 19"/>
            <p:cNvSpPr/>
            <p:nvPr/>
          </p:nvSpPr>
          <p:spPr>
            <a:xfrm>
              <a:off x="3385" y="4809"/>
              <a:ext cx="3813" cy="3812"/>
            </a:xfrm>
            <a:prstGeom prst="ellipse">
              <a:avLst/>
            </a:prstGeom>
            <a:solidFill>
              <a:schemeClr val="bg1"/>
            </a:solidFill>
            <a:ln w="142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2800">
                <a:solidFill>
                  <a:srgbClr val="FFFFFF"/>
                </a:solidFill>
              </a:endParaRPr>
            </a:p>
          </p:txBody>
        </p:sp>
        <p:sp>
          <p:nvSpPr>
            <p:cNvPr id="28680" name="矩形 8"/>
            <p:cNvSpPr/>
            <p:nvPr/>
          </p:nvSpPr>
          <p:spPr>
            <a:xfrm>
              <a:off x="2850" y="6522"/>
              <a:ext cx="4658" cy="4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8681" name="文本框 10"/>
            <p:cNvSpPr/>
            <p:nvPr/>
          </p:nvSpPr>
          <p:spPr>
            <a:xfrm>
              <a:off x="3306" y="5992"/>
              <a:ext cx="4000" cy="150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lvl="0" algn="ctr" eaLnBrk="1" hangingPunct="1">
                <a:buFont typeface="Arial" panose="020B0604020202020204" pitchFamily="34" charset="0"/>
              </a:pPr>
              <a:r>
                <a:rPr lang="zh-CN" altLang="en-US" sz="2800" b="1">
                  <a:solidFill>
                    <a:srgbClr val="2E75B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模仿</a:t>
              </a:r>
              <a:endParaRPr lang="zh-CN" altLang="en-US" sz="2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  <a:p>
              <a:pPr lvl="0" algn="ctr" eaLnBrk="1" hangingPunct="1">
                <a:buFont typeface="Arial" panose="020B0604020202020204" pitchFamily="34" charset="0"/>
              </a:pPr>
              <a:r>
                <a:rPr lang="zh-CN" altLang="en-US" sz="2800" b="1">
                  <a:solidFill>
                    <a:srgbClr val="2E75B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朗读</a:t>
              </a:r>
              <a:endParaRPr lang="zh-CN" altLang="en-US" sz="2800"/>
            </a:p>
          </p:txBody>
        </p:sp>
      </p:grpSp>
      <p:sp>
        <p:nvSpPr>
          <p:cNvPr id="28682" name="文本框 12"/>
          <p:cNvSpPr/>
          <p:nvPr/>
        </p:nvSpPr>
        <p:spPr>
          <a:xfrm>
            <a:off x="7893050" y="3787775"/>
            <a:ext cx="1906588" cy="95313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hangingPunct="1">
              <a:buFont typeface="Arial" panose="020B0604020202020204" pitchFamily="34" charset="0"/>
            </a:pPr>
            <a:r>
              <a:rPr lang="zh-CN" altLang="en-US" sz="2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信息转述及询问</a:t>
            </a:r>
            <a:endParaRPr lang="zh-CN" altLang="en-US" sz="2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pSp>
        <p:nvGrpSpPr>
          <p:cNvPr id="28683" name="组合 18"/>
          <p:cNvGrpSpPr/>
          <p:nvPr/>
        </p:nvGrpSpPr>
        <p:grpSpPr>
          <a:xfrm>
            <a:off x="4475163" y="3054350"/>
            <a:ext cx="3017837" cy="2419350"/>
            <a:chOff x="7047" y="4809"/>
            <a:chExt cx="4752" cy="3812"/>
          </a:xfrm>
        </p:grpSpPr>
        <p:sp>
          <p:nvSpPr>
            <p:cNvPr id="28684" name="椭圆 2"/>
            <p:cNvSpPr/>
            <p:nvPr/>
          </p:nvSpPr>
          <p:spPr>
            <a:xfrm>
              <a:off x="7692" y="4809"/>
              <a:ext cx="3815" cy="3812"/>
            </a:xfrm>
            <a:prstGeom prst="ellipse">
              <a:avLst/>
            </a:prstGeom>
            <a:solidFill>
              <a:schemeClr val="bg1"/>
            </a:solidFill>
            <a:ln w="1428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r>
                <a:rPr lang="zh-CN" altLang="en-US" sz="2800" b="1" spc="0">
                  <a:solidFill>
                    <a:srgbClr val="2E75B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 </a:t>
              </a:r>
              <a:endParaRPr lang="zh-CN" altLang="en-US" sz="2800">
                <a:solidFill>
                  <a:srgbClr val="FFFFFF"/>
                </a:solidFill>
              </a:endParaRPr>
            </a:p>
          </p:txBody>
        </p:sp>
        <p:sp>
          <p:nvSpPr>
            <p:cNvPr id="28685" name="矩形 13"/>
            <p:cNvSpPr/>
            <p:nvPr/>
          </p:nvSpPr>
          <p:spPr>
            <a:xfrm rot="19440000">
              <a:off x="7047" y="6460"/>
              <a:ext cx="4752" cy="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28686" name="文本框 14"/>
          <p:cNvSpPr/>
          <p:nvPr/>
        </p:nvSpPr>
        <p:spPr>
          <a:xfrm>
            <a:off x="4849813" y="3787775"/>
            <a:ext cx="2540000" cy="9540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hangingPunct="1">
              <a:buFont typeface="Arial" panose="020B0604020202020204" pitchFamily="34" charset="0"/>
            </a:pPr>
            <a:r>
              <a:rPr lang="zh-CN" altLang="en-US" sz="2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信息</a:t>
            </a:r>
            <a:endParaRPr lang="en-US" altLang="zh-CN" sz="2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lvl="0" algn="ctr" eaLnBrk="1" hangingPunct="1">
              <a:buFont typeface="Arial" panose="020B0604020202020204" pitchFamily="34" charset="0"/>
            </a:pPr>
            <a:r>
              <a:rPr lang="zh-CN" altLang="en-US" sz="2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获取</a:t>
            </a:r>
            <a:endParaRPr lang="zh-CN" altLang="en-US" sz="2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 7"/>
          <p:cNvSpPr/>
          <p:nvPr/>
        </p:nvSpPr>
        <p:spPr>
          <a:xfrm>
            <a:off x="6858000" y="1927225"/>
            <a:ext cx="4186238" cy="20113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lnSpc>
                <a:spcPct val="130000"/>
              </a:lnSpc>
              <a:buFont typeface="Arial" panose="020B0604020202020204" pitchFamily="34" charset="0"/>
            </a:pPr>
            <a:endParaRPr lang="zh-CN" altLang="en-US" sz="2400" b="1">
              <a:solidFill>
                <a:srgbClr val="1377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30000"/>
              </a:lnSpc>
              <a:buFont typeface="Arial" panose="020B0604020202020204" pitchFamily="34" charset="0"/>
            </a:pPr>
            <a:endParaRPr lang="zh-CN" altLang="en-US" sz="2400" b="1">
              <a:solidFill>
                <a:srgbClr val="1377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1600" b="1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His father(s) is a worker(s).</a:t>
            </a:r>
            <a:endParaRPr lang="zh-CN" altLang="en-US" sz="1600" b="1">
              <a:solidFill>
                <a:srgbClr val="1377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1600" b="1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have no interest(ing). </a:t>
            </a:r>
            <a:endParaRPr lang="en-US" altLang="zh-CN" sz="1600" b="1">
              <a:solidFill>
                <a:srgbClr val="1377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30000"/>
              </a:lnSpc>
              <a:buFont typeface="Arial" panose="020B0604020202020204" pitchFamily="34" charset="0"/>
            </a:pPr>
            <a:r>
              <a:rPr lang="en-US" altLang="zh-CN" sz="1600" b="1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  <a:r>
              <a:rPr lang="zh-CN" altLang="en-US" sz="1600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加音导致准确度扣分</a:t>
            </a:r>
            <a:endParaRPr lang="zh-CN" altLang="en-US" sz="1600">
              <a:solidFill>
                <a:srgbClr val="1377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2" name="文本框 8"/>
          <p:cNvSpPr/>
          <p:nvPr/>
        </p:nvSpPr>
        <p:spPr>
          <a:xfrm>
            <a:off x="6858000" y="4252913"/>
            <a:ext cx="4987925" cy="11271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1600" b="1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don</a:t>
            </a:r>
            <a:r>
              <a:rPr lang="en-US" altLang="zh-CN" sz="1600" b="1">
                <a:solidFill>
                  <a:srgbClr val="1377AB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en-US" altLang="zh-CN" sz="1600" b="1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 thin(k) I can do i(t) at the momen(t).</a:t>
            </a:r>
            <a:endParaRPr lang="en-US" altLang="zh-CN" sz="1600" b="1">
              <a:solidFill>
                <a:srgbClr val="1377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1600" b="1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 am not clever(er) than you. </a:t>
            </a:r>
            <a:endParaRPr lang="en-US" altLang="zh-CN" sz="1600" b="1">
              <a:solidFill>
                <a:srgbClr val="1377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ct val="140000"/>
              </a:lnSpc>
              <a:buFont typeface="Arial" panose="020B0604020202020204" pitchFamily="34" charset="0"/>
            </a:pPr>
            <a:r>
              <a:rPr lang="en-US" altLang="zh-CN" sz="1600" b="1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----</a:t>
            </a:r>
            <a:r>
              <a:rPr lang="zh-CN" altLang="en-US" sz="1600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吞音导致准确度扣分严重，完整度也会失分</a:t>
            </a:r>
            <a:endParaRPr lang="zh-CN" altLang="en-US" sz="1600" b="1">
              <a:solidFill>
                <a:srgbClr val="1377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3" name="文本框 1"/>
          <p:cNvSpPr txBox="1">
            <a:spLocks noChangeArrowheads="1"/>
          </p:cNvSpPr>
          <p:nvPr/>
        </p:nvSpPr>
        <p:spPr bwMode="auto">
          <a:xfrm>
            <a:off x="6848475" y="1350963"/>
            <a:ext cx="4984750" cy="757238"/>
          </a:xfrm>
          <a:prstGeom prst="rect">
            <a:avLst/>
          </a:prstGeom>
          <a:noFill/>
          <a:ln>
            <a:noFill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4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0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0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 lang="zh-CN" altLang="en-US" sz="20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zh-CN" altLang="en-US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zh-CN" altLang="en-US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zh-CN" altLang="en-US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zh-CN" altLang="en-US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ea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基于专家评分数据与学生的实际成绩数据，通过人工智能技术反算出</a:t>
            </a:r>
            <a:r>
              <a:rPr lang="zh-CN" altLang="en-US" sz="1800" spc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该</a:t>
            </a:r>
            <a:r>
              <a:rPr lang="zh-CN" altLang="en-US" sz="1800" spc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题型的评分特征权重值。</a:t>
            </a:r>
            <a:endParaRPr lang="zh-CN" altLang="en-US" sz="180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</p:txBody>
      </p:sp>
      <p:sp>
        <p:nvSpPr>
          <p:cNvPr id="30724" name="标题 1"/>
          <p:cNvSpPr txBox="1"/>
          <p:nvPr/>
        </p:nvSpPr>
        <p:spPr>
          <a:xfrm>
            <a:off x="303213" y="231775"/>
            <a:ext cx="8315325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6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模仿朗读采分特征权重表：</a:t>
            </a:r>
            <a:endParaRPr lang="zh-CN" altLang="en-US" sz="36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aphicFrame>
        <p:nvGraphicFramePr>
          <p:cNvPr id="30725" name="表格 -1"/>
          <p:cNvGraphicFramePr>
            <a:graphicFrameLocks noGrp="1"/>
          </p:cNvGraphicFramePr>
          <p:nvPr/>
        </p:nvGraphicFramePr>
        <p:xfrm>
          <a:off x="403225" y="1350962"/>
          <a:ext cx="6248400" cy="3055938"/>
        </p:xfrm>
        <a:graphic>
          <a:graphicData uri="http://schemas.openxmlformats.org/drawingml/2006/table">
            <a:tbl>
              <a:tblPr/>
              <a:tblGrid>
                <a:gridCol w="1870075"/>
                <a:gridCol w="2098675"/>
                <a:gridCol w="2279650"/>
              </a:tblGrid>
              <a:tr h="3937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>
                        <a:lnSpc>
                          <a:spcPct val="150000"/>
                        </a:lnSpc>
                      </a:pPr>
                      <a:r>
                        <a:rPr lang="zh-CN" altLang="en-US" sz="1400" b="1">
                          <a:solidFill>
                            <a:srgbClr val="FFFFFF"/>
                          </a:solidFill>
                        </a:rPr>
                        <a:t>准确度失分点</a:t>
                      </a:r>
                      <a:endParaRPr lang="zh-CN" alt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1" vert="horz" anchor="t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>
                        <a:lnSpc>
                          <a:spcPct val="150000"/>
                        </a:lnSpc>
                      </a:pPr>
                      <a:r>
                        <a:rPr lang="zh-CN" altLang="en-US" sz="1400" b="1">
                          <a:solidFill>
                            <a:srgbClr val="FFFFFF"/>
                          </a:solidFill>
                        </a:rPr>
                        <a:t>流畅度失分点</a:t>
                      </a:r>
                      <a:endParaRPr lang="zh-CN" alt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1" vert="horz" anchor="t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>
                        <a:lnSpc>
                          <a:spcPct val="150000"/>
                        </a:lnSpc>
                      </a:pPr>
                      <a:r>
                        <a:rPr lang="zh-CN" altLang="en-US" sz="1400" b="1">
                          <a:solidFill>
                            <a:srgbClr val="FFFFFF"/>
                          </a:solidFill>
                        </a:rPr>
                        <a:t>完整度失分点</a:t>
                      </a:r>
                      <a:endParaRPr lang="zh-CN" alt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1" vert="horz" anchor="t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</a:tr>
              <a:tr h="4714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加音 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语调不正确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短语、句子未读完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3190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吞音 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节奏不正确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漏词、跳词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455612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辅音不到位 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未正确意群停顿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单词发音错误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32067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元音不饱满 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未正确连读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生难词卡顿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455612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重音错位 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未正确失去爆破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32067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生难词卡顿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3190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</a:rPr>
                        <a:t> 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</a:rPr>
                        <a:t>未正确重读</a:t>
                      </a:r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30763" name="文本框 3"/>
          <p:cNvSpPr/>
          <p:nvPr/>
        </p:nvSpPr>
        <p:spPr>
          <a:xfrm>
            <a:off x="6848475" y="2308225"/>
            <a:ext cx="89535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>
              <a:buFont typeface="Arial" panose="020B0604020202020204" pitchFamily="34" charset="0"/>
            </a:pPr>
            <a:r>
              <a:rPr lang="zh-CN" altLang="en-US" sz="2800" b="1">
                <a:solidFill>
                  <a:srgbClr val="1377AB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例：</a:t>
            </a:r>
            <a:endParaRPr lang="zh-CN" altLang="en-US" sz="2800" b="1">
              <a:solidFill>
                <a:srgbClr val="1377AB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801370" y="4923790"/>
            <a:ext cx="6142355" cy="157607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p>
            <a:pPr indent="304800"/>
            <a:r>
              <a:rPr lang="zh-CN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模仿朗读按三个维度给分：</a:t>
            </a:r>
            <a:r>
              <a:rPr lang="en-US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1.Accuracy       </a:t>
            </a:r>
            <a:r>
              <a:rPr lang="zh-CN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准确度  </a:t>
            </a:r>
            <a:r>
              <a:rPr lang="en-US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4</a:t>
            </a:r>
            <a:r>
              <a:rPr lang="zh-CN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分</a:t>
            </a:r>
            <a:r>
              <a:rPr lang="en-US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2.Fluency         </a:t>
            </a:r>
            <a:r>
              <a:rPr lang="zh-CN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流畅度  </a:t>
            </a:r>
            <a:r>
              <a:rPr lang="en-US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</a:t>
            </a:r>
            <a:r>
              <a:rPr lang="zh-CN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分 </a:t>
            </a:r>
            <a:r>
              <a:rPr lang="en-US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3.Completion   </a:t>
            </a:r>
            <a:r>
              <a:rPr lang="zh-CN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完整度  </a:t>
            </a:r>
            <a:r>
              <a:rPr lang="en-US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</a:t>
            </a:r>
            <a:r>
              <a:rPr lang="zh-CN" sz="24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分</a:t>
            </a:r>
            <a:endParaRPr lang="zh-CN" altLang="en-US" sz="24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圆角矩形 5"/>
          <p:cNvSpPr/>
          <p:nvPr/>
        </p:nvSpPr>
        <p:spPr>
          <a:xfrm>
            <a:off x="431800" y="4387850"/>
            <a:ext cx="11112500" cy="1943100"/>
          </a:xfrm>
          <a:prstGeom prst="roundRect">
            <a:avLst>
              <a:gd name="adj" fmla="val 490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r>
              <a:rPr lang="zh-CN" altLang="en-US" sz="20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3.语调。有一处即可（没有扣0.5分）</a:t>
            </a:r>
            <a:endParaRPr lang="zh-CN" altLang="en-US" sz="20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marR="0" lvl="0" indent="0" algn="l" eaLnBrk="1" hangingPunct="1">
              <a:buClrTx/>
              <a:buFont typeface="Arial" panose="020B0604020202020204" pitchFamily="34" charset="0"/>
            </a:pPr>
            <a:r>
              <a:rPr lang="zh-CN" altLang="en-US" sz="2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1）升调：并列成分后。(I like reading books, watching TV and watering the flowers on weekends.)</a:t>
            </a:r>
            <a:endParaRPr lang="zh-CN" altLang="en-US" sz="2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marR="0" lvl="0" indent="0" algn="l" eaLnBrk="1" hangingPunct="1">
              <a:buClrTx/>
              <a:buFont typeface="Arial" panose="020B0604020202020204" pitchFamily="34" charset="0"/>
            </a:pPr>
            <a:r>
              <a:rPr lang="zh-CN" altLang="en-US" sz="2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2）升调：一般疑问句句末。( Do you want to come with us?)</a:t>
            </a:r>
            <a:endParaRPr lang="zh-CN" altLang="en-US" sz="2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marR="0" lvl="0" indent="0" algn="l" eaLnBrk="1" hangingPunct="1">
              <a:buClrTx/>
              <a:buFont typeface="Arial" panose="020B0604020202020204" pitchFamily="34" charset="0"/>
            </a:pPr>
            <a:r>
              <a:rPr lang="zh-CN" altLang="en-US" sz="2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3）降调：陈述句、特殊疑问句  I chose Hong Kong, //China.</a:t>
            </a:r>
            <a:endParaRPr lang="zh-CN" altLang="en-US" sz="2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marR="0" lvl="0" indent="0" algn="l" eaLnBrk="1" hangingPunct="1">
              <a:buClrTx/>
              <a:buFont typeface="Arial" panose="020B0604020202020204" pitchFamily="34" charset="0"/>
            </a:pPr>
            <a:r>
              <a:rPr lang="zh-CN" altLang="en-US" sz="2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(Which colour do you like best?)</a:t>
            </a:r>
            <a:endParaRPr lang="zh-CN" altLang="en-US" sz="2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32773" name="标题 1"/>
          <p:cNvSpPr txBox="1"/>
          <p:nvPr/>
        </p:nvSpPr>
        <p:spPr>
          <a:xfrm>
            <a:off x="303213" y="231775"/>
            <a:ext cx="8315325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Accuracy （</a:t>
            </a:r>
            <a:r>
              <a:rPr sz="320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准确度</a:t>
            </a:r>
            <a:r>
              <a:rPr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）包含的具体内容</a:t>
            </a:r>
            <a:endParaRPr sz="3200" b="1" spc="0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32774" name="矩形 23"/>
          <p:cNvSpPr/>
          <p:nvPr/>
        </p:nvSpPr>
        <p:spPr>
          <a:xfrm>
            <a:off x="10147142" y="5429250"/>
            <a:ext cx="309880" cy="5219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hangingPunct="1">
              <a:buFont typeface="Arial" panose="020B0604020202020204" pitchFamily="34" charset="0"/>
            </a:pPr>
            <a:endParaRPr lang="zh-CN" altLang="en-US" sz="2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75" name="内容占位符 1"/>
          <p:cNvSpPr>
            <a:spLocks noGrp="1"/>
          </p:cNvSpPr>
          <p:nvPr/>
        </p:nvSpPr>
        <p:spPr>
          <a:xfrm>
            <a:off x="425450" y="1120775"/>
            <a:ext cx="11341100" cy="31559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10235" y="1120775"/>
            <a:ext cx="448818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lang="zh-CN" altLang="en-US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一</a:t>
            </a:r>
            <a:r>
              <a:rPr lang="en-US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.</a:t>
            </a:r>
            <a:r>
              <a:rPr lang="zh-CN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基本音。三处错误合扣</a:t>
            </a:r>
            <a:r>
              <a:rPr lang="en-US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0.5</a:t>
            </a:r>
            <a:r>
              <a:rPr lang="zh-CN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分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1）元音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finished   college   chose  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2）元音字母组合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abroad  found   cheap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3）辅音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work   both    there    with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4）辅音连缀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started  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5）成节音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comfortable people  quickly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6）名词复数，动词三单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kids  (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清对清，浊对浊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)</a:t>
            </a:r>
            <a:endParaRPr lang="en-US" altLang="en-US"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87620" y="1120775"/>
            <a:ext cx="566356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lang="zh-CN" altLang="en-US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二、</a:t>
            </a:r>
            <a:r>
              <a:rPr lang="zh-CN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失去爆破。有一处即可（没有扣</a:t>
            </a:r>
            <a:r>
              <a:rPr lang="en-US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0.5</a:t>
            </a:r>
            <a:r>
              <a:rPr lang="zh-CN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分）</a:t>
            </a:r>
            <a:r>
              <a:rPr lang="en-US"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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爆破音：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/p/  /b/  /t/  /d/  /k/  /g/ apartmen(t) there  firs(t) time   go(t) to   got</a:t>
            </a:r>
            <a:r>
              <a:rPr lang="zh-CN" sz="20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︶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use(d) to 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（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what time   big party   lost their friend  goodbye 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）（爆破音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+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爆破音</a:t>
            </a:r>
            <a:r>
              <a:rPr lang="en-US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=</a:t>
            </a:r>
            <a:r>
              <a:rPr lang="zh-CN"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失去爆破）</a:t>
            </a:r>
            <a:endParaRPr lang="zh-CN" altLang="en-US"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圆角矩形 5"/>
          <p:cNvSpPr/>
          <p:nvPr/>
        </p:nvSpPr>
        <p:spPr>
          <a:xfrm>
            <a:off x="431800" y="4387850"/>
            <a:ext cx="11112500" cy="1943100"/>
          </a:xfrm>
          <a:prstGeom prst="roundRect">
            <a:avLst>
              <a:gd name="adj" fmla="val 490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r>
              <a:rPr lang="zh-CN" altLang="en-US" sz="20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Completion   完整度 </a:t>
            </a:r>
            <a:endParaRPr lang="zh-CN" altLang="en-US" sz="2000" b="1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r>
              <a:rPr lang="zh-CN" altLang="en-US" sz="2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完整读出文段，不要漏读单词或句子。</a:t>
            </a:r>
            <a:endParaRPr lang="zh-CN" altLang="en-US" sz="2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r>
              <a:rPr lang="zh-CN" altLang="en-US" sz="2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每漏三个单词扣0.5分（少于两个单词不扣分）</a:t>
            </a:r>
            <a:endParaRPr lang="zh-CN" altLang="en-US" sz="2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32773" name="标题 1"/>
          <p:cNvSpPr txBox="1"/>
          <p:nvPr/>
        </p:nvSpPr>
        <p:spPr>
          <a:xfrm>
            <a:off x="303213" y="231775"/>
            <a:ext cx="8315325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sz="3200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Fluency （</a:t>
            </a:r>
            <a:r>
              <a:rPr sz="320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流畅度</a:t>
            </a:r>
            <a:r>
              <a:rPr sz="3200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）</a:t>
            </a:r>
            <a:r>
              <a:rPr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包含的具体内容</a:t>
            </a:r>
            <a:endParaRPr sz="3200" b="1" spc="0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32774" name="矩形 23"/>
          <p:cNvSpPr/>
          <p:nvPr/>
        </p:nvSpPr>
        <p:spPr>
          <a:xfrm>
            <a:off x="10147142" y="5429250"/>
            <a:ext cx="309880" cy="5219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hangingPunct="1">
              <a:buFont typeface="Arial" panose="020B0604020202020204" pitchFamily="34" charset="0"/>
            </a:pPr>
            <a:endParaRPr lang="zh-CN" altLang="en-US" sz="2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75" name="内容占位符 1"/>
          <p:cNvSpPr>
            <a:spLocks noGrp="1"/>
          </p:cNvSpPr>
          <p:nvPr/>
        </p:nvSpPr>
        <p:spPr>
          <a:xfrm>
            <a:off x="425450" y="1120775"/>
            <a:ext cx="11341100" cy="31559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</a:pP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610235" y="1120775"/>
            <a:ext cx="518223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1.连读 ( 有一处即可)  </a:t>
            </a:r>
            <a:endParaRPr sz="2000" b="1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词尾辅音+词首元音   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work︶abroad    for︶a year  found︶a 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词尾辅音+词首半元音  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Last︶year    Did ︶you...   (Would ︶you...  )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(Nice to meet︶ you!  )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735955" y="1196340"/>
            <a:ext cx="566356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304800"/>
            <a:r>
              <a:rPr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2.意群停顿  (有一处即可)</a:t>
            </a:r>
            <a:endParaRPr sz="2000" b="1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 b="1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</a:t>
            </a:r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词组或短语：I'm Sally, //from England.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从句引导词前面：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I started a close friendship with the kids// I taught.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并列成分的连词前面：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304800"/>
            <a:r>
              <a:rPr sz="2000">
                <a:solidFill>
                  <a:srgbClr val="191919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I got︶use(d) to the life there quickly// and ...</a:t>
            </a:r>
            <a:endParaRPr sz="2000">
              <a:solidFill>
                <a:srgbClr val="191919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标题 1"/>
          <p:cNvSpPr txBox="1"/>
          <p:nvPr/>
        </p:nvSpPr>
        <p:spPr>
          <a:xfrm>
            <a:off x="303213" y="257175"/>
            <a:ext cx="8315325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模仿朗读 </a:t>
            </a:r>
            <a:r>
              <a:rPr lang="en-US" altLang="zh-CN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– </a:t>
            </a:r>
            <a:r>
              <a:rPr lang="zh-CN" altLang="en-US" sz="32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高分学生常见问题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aphicFrame>
        <p:nvGraphicFramePr>
          <p:cNvPr id="34818" name="表格 5"/>
          <p:cNvGraphicFramePr>
            <a:graphicFrameLocks noGrp="1"/>
          </p:cNvGraphicFramePr>
          <p:nvPr/>
        </p:nvGraphicFramePr>
        <p:xfrm>
          <a:off x="466725" y="1265238"/>
          <a:ext cx="11256963" cy="4833938"/>
        </p:xfrm>
        <a:graphic>
          <a:graphicData uri="http://schemas.openxmlformats.org/drawingml/2006/table">
            <a:tbl>
              <a:tblPr/>
              <a:tblGrid>
                <a:gridCol w="1673225"/>
                <a:gridCol w="9583738"/>
              </a:tblGrid>
              <a:tr h="84455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200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失分点</a:t>
                      </a:r>
                      <a:endParaRPr lang="zh-CN" altLang="en-US" sz="200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09" marR="91409" marT="45710" marB="4571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200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例句</a:t>
                      </a:r>
                      <a:endParaRPr lang="zh-CN" altLang="en-US" sz="2000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09" marR="91409" marT="45710" marB="4571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</a:tr>
              <a:tr h="133032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en-US" altLang="zh-CN" sz="20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1. </a:t>
                      </a:r>
                      <a:r>
                        <a:rPr lang="zh-CN" altLang="en-US" sz="20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连读</a:t>
                      </a:r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09" marR="91409" marT="45710" marB="4571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They want to wear cool clothes, have cool hairstyles and talk i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n︵a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cool way.</a:t>
                      </a:r>
                      <a:endParaRPr lang="en-US" altLang="zh-CN" sz="18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eaLnBrk="1" fontAlgn="base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Tx/>
                      </a:pP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…… because they have no idea what their children are thinkin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g︵a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bout. </a:t>
                      </a:r>
                      <a:endParaRPr lang="en-US" altLang="zh-CN" sz="18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09" marR="91409" marT="45710" marB="4571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133032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en-US" altLang="zh-CN" sz="20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2. </a:t>
                      </a:r>
                      <a:r>
                        <a:rPr lang="zh-CN" altLang="en-US" sz="20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停顿</a:t>
                      </a:r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09" marR="91409" marT="45710" marB="4571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The difference between parents and children 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in tastes, 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values 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and the way they deal with problems 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is called generation gap. </a:t>
                      </a:r>
                      <a:endParaRPr lang="en-US" altLang="zh-CN" sz="18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eaLnBrk="1" fontAlgn="base" hangingPunct="1"/>
                      <a:endParaRPr lang="en-US" altLang="zh-CN" sz="18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They want to wear cool clothes, 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have cool hairstyles 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and talk 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in a cool way. </a:t>
                      </a:r>
                      <a:endParaRPr lang="en-US" altLang="zh-CN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09" marR="91409" marT="45710" marB="4571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132873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en-US" altLang="zh-CN" sz="20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3. </a:t>
                      </a:r>
                      <a:r>
                        <a:rPr lang="zh-CN" altLang="en-US" sz="20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语调</a:t>
                      </a:r>
                      <a:endParaRPr lang="zh-CN" altLang="en-US" sz="20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09" marR="91409" marT="45710" marB="4571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They want to wear cool clothes 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→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, have cool hairstyles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→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and talk in a cool way</a:t>
                      </a: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↘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.</a:t>
                      </a:r>
                      <a:endParaRPr lang="en-US" altLang="zh-CN" sz="18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09" marR="91409" marT="45710" marB="4571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标题 1"/>
          <p:cNvSpPr txBox="1"/>
          <p:nvPr/>
        </p:nvSpPr>
        <p:spPr>
          <a:xfrm>
            <a:off x="355600" y="231775"/>
            <a:ext cx="10515600" cy="695325"/>
          </a:xfrm>
          <a:prstGeom prst="rect">
            <a:avLst/>
          </a:prstGeom>
        </p:spPr>
        <p:txBody>
          <a:bodyPr lIns="91436" anchor="t" anchorCtr="0">
            <a:norm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pPr marL="0" marR="0" lvl="0" indent="0" eaLnBrk="1" fontAlgn="base" hangingPunct="1">
              <a:lnSpc>
                <a:spcPct val="90000"/>
              </a:lnSpc>
              <a:spcAft>
                <a:spcPct val="0"/>
              </a:spcAft>
              <a:buClrTx/>
              <a:buFontTx/>
            </a:pPr>
            <a:endParaRPr lang="zh-CN" altLang="en-US" sz="3200" b="1">
              <a:solidFill>
                <a:srgbClr val="F164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010" name="标题 1"/>
          <p:cNvSpPr txBox="1"/>
          <p:nvPr/>
        </p:nvSpPr>
        <p:spPr>
          <a:xfrm>
            <a:off x="303213" y="231775"/>
            <a:ext cx="8315325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6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信息获取采分特征权重表</a:t>
            </a:r>
            <a:endParaRPr lang="zh-CN" altLang="en-US" sz="36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43011" name="文本框 1"/>
          <p:cNvSpPr txBox="1">
            <a:spLocks noChangeArrowheads="1"/>
          </p:cNvSpPr>
          <p:nvPr/>
        </p:nvSpPr>
        <p:spPr bwMode="auto">
          <a:xfrm>
            <a:off x="7508875" y="1708150"/>
            <a:ext cx="4006850" cy="1338263"/>
          </a:xfrm>
          <a:prstGeom prst="rect">
            <a:avLst/>
          </a:prstGeom>
          <a:noFill/>
          <a:ln>
            <a:noFill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eaLnBrk="1" hangingPunct="1">
              <a:lnSpc>
                <a:spcPct val="150000"/>
              </a:lnSpc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基于历年累积的专家评分数据与学生的实际成绩数据，通过人工智能技术反算出该题型的评分特征权重值。</a:t>
            </a:r>
            <a:endParaRPr lang="zh-CN" altLang="en-US" sz="180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</p:txBody>
      </p:sp>
      <p:sp>
        <p:nvSpPr>
          <p:cNvPr id="43012" name="文本框 9"/>
          <p:cNvSpPr txBox="1">
            <a:spLocks noChangeArrowheads="1"/>
          </p:cNvSpPr>
          <p:nvPr/>
        </p:nvSpPr>
        <p:spPr bwMode="auto">
          <a:xfrm>
            <a:off x="7561263" y="4260850"/>
            <a:ext cx="3235325" cy="369888"/>
          </a:xfrm>
          <a:prstGeom prst="rect">
            <a:avLst/>
          </a:prstGeom>
          <a:noFill/>
          <a:ln>
            <a:noFill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>
              <a:buClrTx/>
              <a:buFont typeface="Arial" panose="020B0604020202020204" pitchFamily="34" charset="0"/>
            </a:pPr>
            <a:r>
              <a:rPr lang="en-US" altLang="zh-CN" sz="1800" b="1" spc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How did you go there ? </a:t>
            </a:r>
            <a:endParaRPr lang="zh-CN" altLang="en-US" sz="1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43013" name="文本框 12"/>
          <p:cNvSpPr txBox="1">
            <a:spLocks noChangeArrowheads="1"/>
          </p:cNvSpPr>
          <p:nvPr/>
        </p:nvSpPr>
        <p:spPr bwMode="auto">
          <a:xfrm>
            <a:off x="7561263" y="4611688"/>
            <a:ext cx="3902075" cy="1290638"/>
          </a:xfrm>
          <a:prstGeom prst="rect">
            <a:avLst/>
          </a:prstGeom>
          <a:noFill/>
          <a:ln>
            <a:noFill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>
              <a:lnSpc>
                <a:spcPct val="150000"/>
              </a:lnSpc>
              <a:buClrTx/>
              <a:buFont typeface="Arial" panose="020B0604020202020204" pitchFamily="34" charset="0"/>
            </a:pPr>
            <a:r>
              <a:rPr lang="en-US" altLang="zh-CN" sz="1800" b="1" spc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—I by car go there.</a:t>
            </a:r>
            <a:r>
              <a:rPr lang="zh-CN" altLang="en-US" sz="1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（语序错误）</a:t>
            </a:r>
            <a:endParaRPr lang="en-US" altLang="zh-CN" sz="1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>
              <a:lnSpc>
                <a:spcPct val="150000"/>
              </a:lnSpc>
              <a:buClrTx/>
              <a:buFont typeface="Arial" panose="020B0604020202020204" pitchFamily="34" charset="0"/>
            </a:pPr>
            <a:r>
              <a:rPr lang="en-US" altLang="zh-CN" sz="1800" b="1" spc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—Yesterday. </a:t>
            </a:r>
            <a:r>
              <a:rPr lang="zh-CN" altLang="en-US" sz="1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（信息抓取错误）</a:t>
            </a:r>
            <a:endParaRPr lang="en-US" altLang="zh-CN" sz="1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>
              <a:lnSpc>
                <a:spcPct val="150000"/>
              </a:lnSpc>
              <a:buClrTx/>
              <a:buFont typeface="Arial" panose="020B0604020202020204" pitchFamily="34" charset="0"/>
            </a:pPr>
            <a:r>
              <a:rPr lang="en-US" altLang="zh-CN" sz="1800" b="1" spc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—I go there by car. </a:t>
            </a:r>
            <a:r>
              <a:rPr lang="zh-CN" altLang="en-US" sz="18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（时态错误）</a:t>
            </a:r>
            <a:endParaRPr lang="en-US" altLang="zh-CN" sz="18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aphicFrame>
        <p:nvGraphicFramePr>
          <p:cNvPr id="43014" name="表格 -1"/>
          <p:cNvGraphicFramePr>
            <a:graphicFrameLocks noGrp="1"/>
          </p:cNvGraphicFramePr>
          <p:nvPr/>
        </p:nvGraphicFramePr>
        <p:xfrm>
          <a:off x="495300" y="1703388"/>
          <a:ext cx="6584950" cy="4198939"/>
        </p:xfrm>
        <a:graphic>
          <a:graphicData uri="http://schemas.openxmlformats.org/drawingml/2006/table">
            <a:tbl>
              <a:tblPr/>
              <a:tblGrid>
                <a:gridCol w="3157538"/>
                <a:gridCol w="3427412"/>
              </a:tblGrid>
              <a:tr h="685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800" b="1">
                          <a:solidFill>
                            <a:srgbClr val="FFFFFF"/>
                          </a:solidFill>
                        </a:rPr>
                        <a:t>信息维度失分点</a:t>
                      </a:r>
                      <a:endParaRPr lang="zh-CN" altLang="en-US" sz="1800" b="1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800" b="1">
                          <a:solidFill>
                            <a:srgbClr val="FFFFFF"/>
                          </a:solidFill>
                        </a:rPr>
                        <a:t>语言维度失分点</a:t>
                      </a:r>
                      <a:endParaRPr lang="zh-CN" altLang="en-US" sz="1800" b="1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</a:tr>
              <a:tr h="81597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信息抓取错误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语序错误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5603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信息抓取不足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句子结构不完整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7889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语法错误导致语义偏差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★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人称和数错误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5603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 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回答信息不完整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★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时态错误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7874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中文或胡说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语音错误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1524000" y="-179387"/>
            <a:ext cx="1841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 sz="1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58" name="标题 1"/>
          <p:cNvSpPr txBox="1"/>
          <p:nvPr/>
        </p:nvSpPr>
        <p:spPr>
          <a:xfrm>
            <a:off x="288925" y="231775"/>
            <a:ext cx="7513638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信息获取常见易错点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45059" name="文本框 1"/>
          <p:cNvSpPr/>
          <p:nvPr/>
        </p:nvSpPr>
        <p:spPr>
          <a:xfrm>
            <a:off x="352425" y="1330325"/>
            <a:ext cx="6494463" cy="52324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 b="1">
                <a:latin typeface="微软雅黑" panose="020B0503020204020204" pitchFamily="34" charset="-122"/>
                <a:ea typeface="微软雅黑" panose="020B0503020204020204" pitchFamily="34" charset="-122"/>
              </a:rPr>
              <a:t>What does the man want?</a:t>
            </a:r>
            <a:endParaRPr lang="zh-CN" altLang="zh-CN" sz="1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(water | glasses | cake)</a:t>
            </a:r>
            <a:endParaRPr lang="zh-CN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zh-CN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参考答案：</a:t>
            </a:r>
            <a:endParaRPr lang="zh-CN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Some water. 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He wants some water.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The man wants some water.  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He would like some water.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He</a:t>
            </a: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d like some water.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Two glasses of water. 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The man wants two glasses of water.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He wants two glasses of water.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He would like two glasses of water.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He</a:t>
            </a: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</a:rPr>
              <a:t>’</a:t>
            </a: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d like two glasses of water.</a:t>
            </a:r>
            <a:endParaRPr lang="en-US" altLang="zh-CN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5060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46888" y="1104900"/>
          <a:ext cx="4878388" cy="5457828"/>
        </p:xfrm>
        <a:graphic>
          <a:graphicData uri="http://schemas.openxmlformats.org/drawingml/2006/table">
            <a:tbl>
              <a:tblPr/>
              <a:tblGrid>
                <a:gridCol w="1049338"/>
                <a:gridCol w="3829050"/>
              </a:tblGrid>
              <a:tr h="70643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2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分段</a:t>
                      </a:r>
                      <a:endParaRPr lang="zh-CN" altLang="en-US" sz="2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2000" b="1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错误</a:t>
                      </a:r>
                      <a:endParaRPr lang="zh-CN" altLang="en-US" sz="2000" b="1">
                        <a:solidFill>
                          <a:srgbClr val="FFFFF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4472C4"/>
                    </a:solidFill>
                  </a:tcPr>
                </a:tc>
              </a:tr>
              <a:tr h="706438">
                <a:tc rowSpan="3"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低分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zh-CN" altLang="en-US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信息抓取错误</a:t>
                      </a:r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AE3F3"/>
                    </a:solidFill>
                  </a:tcPr>
                </a:tc>
              </a:tr>
              <a:tr h="704850"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</a:t>
                      </a:r>
                      <a:r>
                        <a:rPr lang="zh-CN" altLang="en-US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关键信息发音错误</a:t>
                      </a:r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</a:tr>
              <a:tr h="706438"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B w="12700">
                      <a:miter lim="800000"/>
                    </a:lnB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zh-CN" altLang="en-US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语序错误</a:t>
                      </a:r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AE3F3"/>
                    </a:solidFill>
                  </a:tcPr>
                </a:tc>
              </a:tr>
              <a:tr h="706438">
                <a:tc rowSpan="2"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中分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zh-CN" altLang="en-US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回答信息不完整</a:t>
                      </a:r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</a:tr>
              <a:tr h="706438"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B w="12700">
                      <a:miter lim="800000"/>
                    </a:lnB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zh-CN" altLang="en-US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语法错误</a:t>
                      </a:r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CFD5EA"/>
                    </a:solidFill>
                  </a:tcPr>
                </a:tc>
              </a:tr>
              <a:tr h="12207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8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高分</a:t>
                      </a:r>
                      <a:endParaRPr lang="zh-CN" altLang="en-US" sz="18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>
                        <a:lnSpc>
                          <a:spcPct val="120000"/>
                        </a:lnSpc>
                      </a:pPr>
                      <a:r>
                        <a:rPr lang="en-US" altLang="zh-CN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</a:t>
                      </a:r>
                      <a:r>
                        <a:rPr lang="zh-CN" altLang="en-US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信息抓取正确</a:t>
                      </a:r>
                      <a:endParaRPr lang="en-US" altLang="zh-CN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eaLnBrk="1" fontAlgn="base" hangingPunct="1">
                        <a:lnSpc>
                          <a:spcPct val="120000"/>
                        </a:lnSpc>
                      </a:pPr>
                      <a:r>
                        <a:rPr lang="zh-CN" altLang="en-US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发音正确</a:t>
                      </a:r>
                      <a:endParaRPr lang="en-US" altLang="zh-CN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eaLnBrk="1" fontAlgn="base" hangingPunct="1">
                        <a:lnSpc>
                          <a:spcPct val="120000"/>
                        </a:lnSpc>
                      </a:pPr>
                      <a:r>
                        <a:rPr lang="zh-CN" altLang="en-US" sz="1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    避免发音及语法错误</a:t>
                      </a:r>
                      <a:endParaRPr lang="zh-CN" altLang="en-US" sz="1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23" marR="91423" marT="45719" marB="45719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AE3F3"/>
                    </a:solidFill>
                  </a:tcPr>
                </a:tc>
              </a:tr>
            </a:tbl>
          </a:graphicData>
        </a:graphic>
      </p:graphicFrame>
      <p:pic>
        <p:nvPicPr>
          <p:cNvPr id="45083" name="图片 21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938" y="2012950"/>
            <a:ext cx="339725" cy="27463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45084" name="图片 10">
            <a:hlinkClick r:id="rId4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938" y="2725738"/>
            <a:ext cx="339725" cy="2730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45085" name="图片 12">
            <a:hlinkClick r:id="rId5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938" y="3417888"/>
            <a:ext cx="339725" cy="2730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45086" name="图片 13">
            <a:hlinkClick r:id="rId6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938" y="4119563"/>
            <a:ext cx="339725" cy="2746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45087" name="图片 14">
            <a:hlinkClick r:id="rId7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938" y="4873625"/>
            <a:ext cx="339725" cy="27463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45088" name="图片 14">
            <a:hlinkClick r:id="rId8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938" y="5764213"/>
            <a:ext cx="339725" cy="2746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ChangeArrowheads="1"/>
          </p:cNvSpPr>
          <p:nvPr/>
        </p:nvSpPr>
        <p:spPr bwMode="auto">
          <a:xfrm>
            <a:off x="1524000" y="-179387"/>
            <a:ext cx="1841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 sz="1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058" name="标题 1"/>
          <p:cNvSpPr txBox="1"/>
          <p:nvPr/>
        </p:nvSpPr>
        <p:spPr>
          <a:xfrm>
            <a:off x="288925" y="231775"/>
            <a:ext cx="7513638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信息获取常见易错点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45059" name="文本框 1"/>
          <p:cNvSpPr/>
          <p:nvPr/>
        </p:nvSpPr>
        <p:spPr>
          <a:xfrm>
            <a:off x="177165" y="995045"/>
            <a:ext cx="6631305" cy="469773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选择错误或因发音错误导致词意完全改变不得分(如40读成14)；每2个小错误扣0.25分。</a:t>
            </a:r>
            <a:endParaRPr lang="en-US" altLang="zh-CN" sz="1800" b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如：1. The girl will prepare for a math test tonight. 多加 on / in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Prepare for a math text  漏读a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2.40 dollars漏读/s/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He only paid 40 dollars for it.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3.At a repair shop 发音不正确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The speakers are at a repair shop now.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4.Ted/The birthday party is for Ted.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5.At 8:00P.M. this Saturday. 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 sz="18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It will be held at 8:00 o’clock this Saturday evening.   </a:t>
            </a:r>
            <a:r>
              <a:rPr lang="en-US" altLang="zh-CN" sz="1800" b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endParaRPr lang="en-US" altLang="zh-CN" sz="1800" b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endParaRPr lang="en-US" altLang="zh-CN" sz="1800" b="1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807710" y="2132965"/>
            <a:ext cx="6452870" cy="30765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6.Bring Amy along.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 The boy advises the girl to bring Amy along.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7.Because she was too young.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 Because the speaker’s father thought she was too young.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8.Wood./The chair was made of wood.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9.Twenty-four hours./They waited twenty-four hours for the glue to dry.</a:t>
            </a:r>
            <a:endParaRPr lang="en-US" altLang="zh-CN" sz="180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spcBef>
                <a:spcPts val="1000"/>
              </a:spcBef>
              <a:buFont typeface="Arial" panose="020B0604020202020204" pitchFamily="34" charset="0"/>
            </a:pPr>
            <a:r>
              <a:rPr lang="en-US" altLang="zh-CN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10.Excited./The speaker felt excited in the end.</a:t>
            </a:r>
            <a:endParaRPr lang="en-US" altLang="zh-CN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 txBox="1">
            <a:spLocks noChangeArrowheads="1"/>
          </p:cNvSpPr>
          <p:nvPr/>
        </p:nvSpPr>
        <p:spPr bwMode="auto">
          <a:xfrm>
            <a:off x="5432425" y="1722438"/>
            <a:ext cx="5519738" cy="4259263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>
            <a:defPPr>
              <a:defRPr lang="zh-CN"/>
            </a:defPPr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b="1" spc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一、梅州初中英语听说考试概述</a:t>
            </a:r>
            <a:endParaRPr lang="zh-CN" altLang="en-US" sz="2800" b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二、考试注意事项</a:t>
            </a:r>
            <a:endParaRPr lang="zh-CN" altLang="en-US" sz="280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三、机器评分原理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四、各题型评分特点及解题策略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五、备考建议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pSp>
        <p:nvGrpSpPr>
          <p:cNvPr id="15363" name="组合 8"/>
          <p:cNvGrpSpPr/>
          <p:nvPr/>
        </p:nvGrpSpPr>
        <p:grpSpPr>
          <a:xfrm>
            <a:off x="1843088" y="1722438"/>
            <a:ext cx="3127375" cy="2924175"/>
            <a:chOff x="1842" y="2808"/>
            <a:chExt cx="4925" cy="4604"/>
          </a:xfrm>
        </p:grpSpPr>
        <p:sp>
          <p:nvSpPr>
            <p:cNvPr id="15364" name="椭圆 10"/>
            <p:cNvSpPr/>
            <p:nvPr/>
          </p:nvSpPr>
          <p:spPr>
            <a:xfrm>
              <a:off x="3282" y="3928"/>
              <a:ext cx="3485" cy="348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5365" name="标题 1"/>
            <p:cNvSpPr txBox="1"/>
            <p:nvPr/>
          </p:nvSpPr>
          <p:spPr>
            <a:xfrm>
              <a:off x="3544" y="2808"/>
              <a:ext cx="2605" cy="2697"/>
            </a:xfrm>
            <a:prstGeom prst="rect">
              <a:avLst/>
            </a:prstGeom>
          </p:spPr>
          <p:txBody>
            <a:bodyPr anchor="t" anchorCtr="0"/>
            <a:lstStyle>
              <a:defPPr>
                <a:defRPr lang="zh-CN"/>
              </a:defPPr>
              <a:lvl1pPr marL="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kern="1200" baseline="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marL="4572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9144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3716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18288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内容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提要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15366" name="标题 1"/>
            <p:cNvSpPr txBox="1"/>
            <p:nvPr/>
          </p:nvSpPr>
          <p:spPr>
            <a:xfrm>
              <a:off x="2369" y="5507"/>
              <a:ext cx="3855" cy="1120"/>
            </a:xfrm>
            <a:prstGeom prst="rect">
              <a:avLst/>
            </a:prstGeom>
          </p:spPr>
          <p:txBody>
            <a:bodyPr/>
            <a:lstStyle>
              <a:lvl1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lang="zh-CN" altLang="en-US" sz="4000" b="1" kern="120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algn="r" defTabSz="9537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rgbClr val="0C65A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Outline</a:t>
              </a:r>
              <a:endParaRPr kumimoji="1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C65A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  <p:sp>
          <p:nvSpPr>
            <p:cNvPr id="15367" name="椭圆 13"/>
            <p:cNvSpPr/>
            <p:nvPr/>
          </p:nvSpPr>
          <p:spPr>
            <a:xfrm>
              <a:off x="1842" y="3348"/>
              <a:ext cx="1235" cy="1235"/>
            </a:xfrm>
            <a:prstGeom prst="ellipse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标题 1"/>
          <p:cNvSpPr txBox="1"/>
          <p:nvPr/>
        </p:nvSpPr>
        <p:spPr>
          <a:xfrm>
            <a:off x="355600" y="231775"/>
            <a:ext cx="10515600" cy="695325"/>
          </a:xfrm>
          <a:prstGeom prst="rect">
            <a:avLst/>
          </a:prstGeom>
        </p:spPr>
        <p:txBody>
          <a:bodyPr lIns="91436" anchor="t" anchorCtr="0">
            <a:norm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pPr marL="0" marR="0" lvl="0" indent="0" eaLnBrk="1" fontAlgn="base" hangingPunct="1">
              <a:lnSpc>
                <a:spcPct val="90000"/>
              </a:lnSpc>
              <a:spcAft>
                <a:spcPct val="0"/>
              </a:spcAft>
              <a:buClrTx/>
              <a:buFontTx/>
            </a:pPr>
            <a:endParaRPr lang="zh-CN" altLang="en-US" sz="2800" b="1">
              <a:solidFill>
                <a:srgbClr val="F164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106" name="标题 1"/>
          <p:cNvSpPr txBox="1"/>
          <p:nvPr/>
        </p:nvSpPr>
        <p:spPr>
          <a:xfrm>
            <a:off x="293688" y="231775"/>
            <a:ext cx="8315325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6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信息转述特征权重表</a:t>
            </a:r>
            <a:endParaRPr lang="zh-CN" altLang="en-US" sz="36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47107" name="文本框 1"/>
          <p:cNvSpPr txBox="1">
            <a:spLocks noChangeArrowheads="1"/>
          </p:cNvSpPr>
          <p:nvPr/>
        </p:nvSpPr>
        <p:spPr bwMode="auto">
          <a:xfrm>
            <a:off x="7116763" y="1565275"/>
            <a:ext cx="4675188" cy="1338263"/>
          </a:xfrm>
          <a:prstGeom prst="rect">
            <a:avLst/>
          </a:prstGeom>
          <a:noFill/>
          <a:ln>
            <a:noFill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eaLnBrk="1" hangingPunct="1">
              <a:lnSpc>
                <a:spcPct val="150000"/>
              </a:lnSpc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基于历年累积的专家评分数据与学生的实际成绩数据，通过人工智能技术反算出该题型的评分特征权重值。</a:t>
            </a:r>
            <a:endParaRPr lang="zh-CN" altLang="en-US" sz="18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</p:txBody>
      </p:sp>
      <p:sp>
        <p:nvSpPr>
          <p:cNvPr id="47108" name="矩形 19"/>
          <p:cNvSpPr/>
          <p:nvPr/>
        </p:nvSpPr>
        <p:spPr>
          <a:xfrm>
            <a:off x="7116763" y="3219450"/>
            <a:ext cx="4119562" cy="2463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>
              <a:lnSpc>
                <a:spcPct val="190000"/>
              </a:lnSpc>
              <a:buFont typeface="Arial" panose="020B0604020202020204" pitchFamily="34" charset="0"/>
            </a:pP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影响得分最重要的三大因素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  <a:p>
            <a:pPr lvl="0">
              <a:lnSpc>
                <a:spcPct val="190000"/>
              </a:lnSpc>
              <a:buFont typeface="Arial" panose="020B0604020202020204" pitchFamily="34" charset="0"/>
            </a:pPr>
            <a:r>
              <a:rPr lang="en-US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1.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信息要点缺失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  <a:p>
            <a:pPr lvl="0">
              <a:lnSpc>
                <a:spcPct val="190000"/>
              </a:lnSpc>
              <a:buFont typeface="Arial" panose="020B0604020202020204" pitchFamily="34" charset="0"/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2.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人称时态混乱</a:t>
            </a:r>
            <a:endParaRPr lang="en-US" altLang="zh-CN" sz="2000"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  <a:p>
            <a:pPr lvl="0">
              <a:lnSpc>
                <a:spcPct val="190000"/>
              </a:lnSpc>
              <a:buFont typeface="Arial" panose="020B0604020202020204" pitchFamily="34" charset="0"/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3.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逻辑篇章结构混乱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</p:txBody>
      </p:sp>
      <p:graphicFrame>
        <p:nvGraphicFramePr>
          <p:cNvPr id="47109" name="表格 -1"/>
          <p:cNvGraphicFramePr>
            <a:graphicFrameLocks noGrp="1"/>
          </p:cNvGraphicFramePr>
          <p:nvPr/>
        </p:nvGraphicFramePr>
        <p:xfrm>
          <a:off x="427038" y="1565275"/>
          <a:ext cx="6427787" cy="4318000"/>
        </p:xfrm>
        <a:graphic>
          <a:graphicData uri="http://schemas.openxmlformats.org/drawingml/2006/table">
            <a:tbl>
              <a:tblPr/>
              <a:tblGrid>
                <a:gridCol w="2933700"/>
                <a:gridCol w="987425"/>
                <a:gridCol w="2506662"/>
              </a:tblGrid>
              <a:tr h="38417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400" b="1">
                          <a:solidFill>
                            <a:srgbClr val="FFFFFF"/>
                          </a:solidFill>
                        </a:rPr>
                        <a:t>内容维度失分点</a:t>
                      </a:r>
                      <a:endParaRPr lang="zh-CN" alt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 gridSpan="2"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400" b="1">
                          <a:solidFill>
                            <a:srgbClr val="FFFFFF"/>
                          </a:solidFill>
                        </a:rPr>
                        <a:t>综合维度失分点</a:t>
                      </a:r>
                      <a:endParaRPr lang="zh-CN" altLang="en-US" sz="1400" b="1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 hMerge="1">
                  <a:tcPr>
                    <a:lnR w="12700"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</a:tcPr>
                </a:tc>
              </a:tr>
              <a:tr h="4587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理解残缺导致采分信息点缺漏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 rowSpan="5"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语法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lvl="0" algn="ctr" eaLnBrk="1" fontAlgn="base" hangingPunct="1"/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不正确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句子成分缺失或错误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31432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听记不当导致采分信息缺漏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句子使用错误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442912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单句信息不完整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★★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★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语序错误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31432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★★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信息抓错，违背原文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时态语态错误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44132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因表达含糊导致信息不清晰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B w="12700">
                      <a:miter lim="800000"/>
                    </a:lnB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人称和数错误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28892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 rowSpan="3"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语言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  <a:p>
                      <a:pPr lvl="0" algn="ctr" eaLnBrk="1" fontAlgn="base" hangingPunct="1"/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不流利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句子之间长时间卡顿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31432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 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句子表达卡顿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4191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B w="12700">
                      <a:miter lim="800000"/>
                    </a:lnB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 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单词或短语卡顿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31115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 rowSpan="3"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语音语调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  <a:p>
                      <a:pPr lvl="0" algn="ctr" eaLnBrk="1" fontAlgn="base" hangingPunct="1"/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不到位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★★★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语调不正确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315912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单词发音错误或不标准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31273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 vMerge="1">
                  <a:tcPr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B w="12700">
                      <a:miter lim="800000"/>
                    </a:lnB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r>
                        <a:rPr lang="en-US" altLang="zh-CN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★★ </a:t>
                      </a:r>
                      <a:r>
                        <a:rPr lang="zh-CN" altLang="en-US" sz="140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等线" panose="02010600030101010101" pitchFamily="2" charset="-122"/>
                        </a:rPr>
                        <a:t>重读节奏不正确</a:t>
                      </a:r>
                      <a:endParaRPr lang="zh-CN" altLang="en-US" sz="140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等线" panose="02010600030101010101" pitchFamily="2" charset="-122"/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74825" y="1052513"/>
            <a:ext cx="8642350" cy="6451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 eaLnBrk="1" hangingPunct="1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en-US" altLang="zh-CN" sz="2400" b="1" kern="1200" cap="none" spc="0" normalizeH="0" baseline="0" noProof="0">
                <a:solidFill>
                  <a:srgbClr val="FFC000"/>
                </a:solidFill>
                <a:latin typeface="+mn-ea"/>
                <a:ea typeface="+mn-ea"/>
                <a:cs typeface="+mn-cs"/>
              </a:rPr>
              <a:t>【</a:t>
            </a:r>
            <a:r>
              <a:rPr kumimoji="0" lang="zh-CN" altLang="en-US" sz="2400" b="1" kern="1200" cap="none" spc="0" normalizeH="0" baseline="0" noProof="0">
                <a:solidFill>
                  <a:srgbClr val="FFC000"/>
                </a:solidFill>
                <a:latin typeface="+mn-ea"/>
                <a:ea typeface="+mn-ea"/>
                <a:cs typeface="+mn-cs"/>
              </a:rPr>
              <a:t>评分标准</a:t>
            </a:r>
            <a:r>
              <a:rPr kumimoji="0" lang="en-US" altLang="zh-CN" sz="2400" b="1" kern="1200" cap="none" spc="0" normalizeH="0" baseline="0" noProof="0">
                <a:solidFill>
                  <a:srgbClr val="FFC000"/>
                </a:solidFill>
                <a:latin typeface="+mn-ea"/>
                <a:ea typeface="+mn-ea"/>
                <a:cs typeface="+mn-cs"/>
              </a:rPr>
              <a:t>】</a:t>
            </a:r>
            <a:endParaRPr kumimoji="0" lang="en-US" altLang="zh-CN" sz="2400" b="1" kern="1200" cap="none" spc="0" normalizeH="0" baseline="0" noProof="0">
              <a:solidFill>
                <a:srgbClr val="FFC000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3863975" y="292100"/>
            <a:ext cx="4824413" cy="50482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“信息转述”题型解读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7876" name="图片 4" descr="C:\Users\easyt\Desktop\图片1.png图片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685381" y="1336675"/>
            <a:ext cx="5181600" cy="4184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卷形: 水平 9"/>
          <p:cNvSpPr/>
          <p:nvPr/>
        </p:nvSpPr>
        <p:spPr>
          <a:xfrm>
            <a:off x="1774825" y="5321935"/>
            <a:ext cx="8498205" cy="1707515"/>
          </a:xfrm>
          <a:prstGeom prst="horizontalScroll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1).5个信息点，每个0.6分，共3分；</a:t>
            </a:r>
            <a:endParaRPr kumimoji="0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2).文段的衔接性与流畅性1分；</a:t>
            </a:r>
            <a:endParaRPr kumimoji="0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3).语音语调和整体感1分；</a:t>
            </a:r>
            <a:endParaRPr kumimoji="0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4).人称时态等错误每3处扣0.5分。（信息点错误的不重复扣分）</a:t>
            </a:r>
            <a:endParaRPr kumimoji="0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标题 1"/>
          <p:cNvSpPr txBox="1"/>
          <p:nvPr/>
        </p:nvSpPr>
        <p:spPr>
          <a:xfrm>
            <a:off x="355600" y="231775"/>
            <a:ext cx="10515600" cy="695325"/>
          </a:xfrm>
          <a:prstGeom prst="rect">
            <a:avLst/>
          </a:prstGeom>
        </p:spPr>
        <p:txBody>
          <a:bodyPr lIns="91436" anchor="t" anchorCtr="0">
            <a:norm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pPr marL="0" marR="0" lvl="0" indent="0" eaLnBrk="1" fontAlgn="base" hangingPunct="1">
              <a:lnSpc>
                <a:spcPct val="90000"/>
              </a:lnSpc>
              <a:spcAft>
                <a:spcPct val="0"/>
              </a:spcAft>
              <a:buClrTx/>
              <a:buFontTx/>
            </a:pPr>
            <a:endParaRPr lang="zh-CN" altLang="en-US" sz="3200" b="1">
              <a:solidFill>
                <a:srgbClr val="F164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346" name="标题 1"/>
          <p:cNvSpPr txBox="1"/>
          <p:nvPr/>
        </p:nvSpPr>
        <p:spPr>
          <a:xfrm>
            <a:off x="303213" y="231775"/>
            <a:ext cx="8315325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6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询问采分特征权重表</a:t>
            </a:r>
            <a:endParaRPr lang="zh-CN" altLang="en-US" sz="36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57347" name="文本框 1"/>
          <p:cNvSpPr txBox="1">
            <a:spLocks noChangeArrowheads="1"/>
          </p:cNvSpPr>
          <p:nvPr/>
        </p:nvSpPr>
        <p:spPr bwMode="auto">
          <a:xfrm>
            <a:off x="7508875" y="1708150"/>
            <a:ext cx="4006850" cy="1290638"/>
          </a:xfrm>
          <a:prstGeom prst="rect">
            <a:avLst/>
          </a:prstGeom>
          <a:noFill/>
          <a:ln>
            <a:noFill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marL="0" marR="0" lvl="0" indent="0" eaLnBrk="1" hangingPunct="1">
              <a:lnSpc>
                <a:spcPct val="150000"/>
              </a:lnSpc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rgbClr val="3B383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Helvetica" pitchFamily="34" charset="0"/>
              </a:rPr>
              <a:t>基于历年累积的专家评分数据与学生的实际成绩数据，通过人工智能技术反算出该题型的评分特征权重值。</a:t>
            </a:r>
            <a:endParaRPr lang="zh-CN" altLang="en-US" sz="1800">
              <a:solidFill>
                <a:srgbClr val="3B383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Helvetica" pitchFamily="34" charset="0"/>
            </a:endParaRPr>
          </a:p>
        </p:txBody>
      </p:sp>
      <p:graphicFrame>
        <p:nvGraphicFramePr>
          <p:cNvPr id="57348" name="表格 -1"/>
          <p:cNvGraphicFramePr>
            <a:graphicFrameLocks noGrp="1"/>
          </p:cNvGraphicFramePr>
          <p:nvPr/>
        </p:nvGraphicFramePr>
        <p:xfrm>
          <a:off x="495300" y="1703388"/>
          <a:ext cx="6584950" cy="4198939"/>
        </p:xfrm>
        <a:graphic>
          <a:graphicData uri="http://schemas.openxmlformats.org/drawingml/2006/table">
            <a:tbl>
              <a:tblPr/>
              <a:tblGrid>
                <a:gridCol w="3157538"/>
                <a:gridCol w="3427412"/>
              </a:tblGrid>
              <a:tr h="685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800" b="1">
                          <a:solidFill>
                            <a:srgbClr val="FFFFFF"/>
                          </a:solidFill>
                        </a:rPr>
                        <a:t>信息维度失分点</a:t>
                      </a:r>
                      <a:endParaRPr lang="zh-CN" altLang="en-US" sz="1800" b="1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ase" hangingPunct="1"/>
                      <a:r>
                        <a:rPr lang="zh-CN" altLang="en-US" sz="1800" b="1">
                          <a:solidFill>
                            <a:srgbClr val="FFFFFF"/>
                          </a:solidFill>
                        </a:rPr>
                        <a:t>语言维度失分点</a:t>
                      </a:r>
                      <a:endParaRPr lang="zh-CN" altLang="en-US" sz="1800" b="1">
                        <a:solidFill>
                          <a:srgbClr val="FFFFFF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381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</a:tr>
              <a:tr h="815975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关键信息翻译错误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疑问句型错误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381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5603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关键信息漏译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★★★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语法结构错误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7889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回答信息不完整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★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人称和数错误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  <a:tr h="5603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 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中文或胡说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★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时态错误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AEFF7"/>
                    </a:solidFill>
                  </a:tcPr>
                </a:tc>
              </a:tr>
              <a:tr h="7874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ase" hangingPunct="1"/>
                      <a:r>
                        <a:rPr lang="en-US" altLang="zh-CN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★ </a:t>
                      </a:r>
                      <a:r>
                        <a:rPr lang="zh-CN" altLang="en-US" sz="1800">
                          <a:solidFill>
                            <a:srgbClr val="000000"/>
                          </a:solidFill>
                          <a:sym typeface="等线" panose="02010600030101010101" pitchFamily="2" charset="-122"/>
                        </a:rPr>
                        <a:t>语音错误</a:t>
                      </a:r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1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ChangeArrowheads="1"/>
          </p:cNvSpPr>
          <p:nvPr/>
        </p:nvSpPr>
        <p:spPr bwMode="auto">
          <a:xfrm>
            <a:off x="1524000" y="-179387"/>
            <a:ext cx="184150" cy="3587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436" tIns="45718" rIns="91436" bIns="45718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>
              <a:buClrTx/>
              <a:buFontTx/>
            </a:pPr>
            <a:endParaRPr lang="zh-CN" altLang="en-US" sz="17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394" name="标题 1"/>
          <p:cNvSpPr txBox="1"/>
          <p:nvPr/>
        </p:nvSpPr>
        <p:spPr>
          <a:xfrm>
            <a:off x="288925" y="231775"/>
            <a:ext cx="7513638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询问常见易错点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59415" name="文本框 3"/>
          <p:cNvSpPr/>
          <p:nvPr/>
        </p:nvSpPr>
        <p:spPr>
          <a:xfrm>
            <a:off x="288925" y="5441950"/>
            <a:ext cx="6270625" cy="561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>
              <a:lnSpc>
                <a:spcPct val="170000"/>
              </a:lnSpc>
              <a:buFont typeface="Arial" panose="020B0604020202020204" pitchFamily="34" charset="0"/>
            </a:pPr>
            <a:r>
              <a:rPr lang="zh-CN" altLang="en-US" sz="18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解题思路：</a:t>
            </a:r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pSp>
        <p:nvGrpSpPr>
          <p:cNvPr id="59416" name="组合 13"/>
          <p:cNvGrpSpPr/>
          <p:nvPr/>
        </p:nvGrpSpPr>
        <p:grpSpPr>
          <a:xfrm>
            <a:off x="395288" y="5916613"/>
            <a:ext cx="5988050" cy="784225"/>
            <a:chOff x="868" y="8206"/>
            <a:chExt cx="9430" cy="1234"/>
          </a:xfrm>
        </p:grpSpPr>
        <p:sp>
          <p:nvSpPr>
            <p:cNvPr id="59417" name="文本框 8"/>
            <p:cNvSpPr/>
            <p:nvPr/>
          </p:nvSpPr>
          <p:spPr>
            <a:xfrm>
              <a:off x="1216" y="8206"/>
              <a:ext cx="9083" cy="123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wrap="none"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lvl="0">
                <a:lnSpc>
                  <a:spcPct val="250000"/>
                </a:lnSpc>
                <a:buFont typeface="Arial" panose="020B0604020202020204" pitchFamily="34" charset="0"/>
              </a:pPr>
              <a:r>
                <a:rPr lang="zh-CN" altLang="en-US" sz="1800"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 先确定句型            再确定疑问词            确保语法正确</a:t>
              </a:r>
              <a:endParaRPr lang="zh-CN" altLang="en-US" sz="1800"/>
            </a:p>
          </p:txBody>
        </p:sp>
        <p:sp>
          <p:nvSpPr>
            <p:cNvPr id="59418" name="椭圆 15"/>
            <p:cNvSpPr/>
            <p:nvPr/>
          </p:nvSpPr>
          <p:spPr>
            <a:xfrm>
              <a:off x="3965" y="8833"/>
              <a:ext cx="438" cy="43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1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2</a:t>
              </a:r>
              <a:endParaRPr kumimoji="0" lang="en-US" altLang="zh-CN" sz="16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  <p:sp>
          <p:nvSpPr>
            <p:cNvPr id="59419" name="椭圆 16"/>
            <p:cNvSpPr/>
            <p:nvPr/>
          </p:nvSpPr>
          <p:spPr>
            <a:xfrm>
              <a:off x="868" y="8833"/>
              <a:ext cx="435" cy="43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1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1</a:t>
              </a:r>
              <a:endParaRPr kumimoji="0" lang="en-US" altLang="zh-CN" sz="16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  <p:sp>
          <p:nvSpPr>
            <p:cNvPr id="59420" name="椭圆 17"/>
            <p:cNvSpPr/>
            <p:nvPr/>
          </p:nvSpPr>
          <p:spPr>
            <a:xfrm>
              <a:off x="7388" y="8833"/>
              <a:ext cx="435" cy="43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1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3</a:t>
              </a:r>
              <a:endParaRPr kumimoji="0" lang="en-US" altLang="zh-CN" sz="16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142240" y="896620"/>
            <a:ext cx="10624820" cy="50647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p>
            <a:pPr indent="304800"/>
            <a:r>
              <a:rPr 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信息询问：</a:t>
            </a:r>
            <a:r>
              <a:rPr lang="en-US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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语义匹配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语法规范句子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（助动词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主语）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0.5</a:t>
            </a:r>
            <a:r>
              <a:rPr 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其他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0.5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句子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（疑问词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助动词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主语）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0.5</a:t>
            </a:r>
            <a:r>
              <a:rPr lang="zh-CN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其他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0.5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</a:t>
            </a:r>
            <a:r>
              <a:rPr lang="en-US" sz="2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(</a:t>
            </a:r>
            <a:r>
              <a:rPr lang="zh-CN" sz="2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时态语态等每个小错误扣</a:t>
            </a:r>
            <a:r>
              <a:rPr lang="en-US" sz="2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0.25</a:t>
            </a:r>
            <a:r>
              <a:rPr lang="zh-CN" sz="2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</a:t>
            </a:r>
            <a:r>
              <a:rPr lang="en-US" sz="20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1. 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王亚平是第一位进入太空的中国女性吗？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Is Wang Yaping the first Chinese woman 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space?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Is Wang Yaping the first Chinese woman 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visit space?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Is Wang Yaping the first Chinese woman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go to space?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Is Wang Yaping the first Chinese woman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 go into space?2. </a:t>
            </a:r>
            <a:r>
              <a:rPr lang="zh-CN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王亚平有过几次太空旅行了？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How many times has Wang Yaping</a:t>
            </a:r>
            <a:r>
              <a:rPr lang="en-US" sz="20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had the space trip?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How many times has Wang Yaping 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visited space?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How many times has Wang Yaping 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gone to space?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How many times has Wang Yaping 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gone into space?</a:t>
            </a:r>
            <a:endParaRPr lang="en-US" altLang="en-US" sz="2000">
              <a:solidFill>
                <a:srgbClr val="0070C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4"/>
          <p:cNvSpPr txBox="1">
            <a:spLocks noChangeArrowheads="1"/>
          </p:cNvSpPr>
          <p:nvPr/>
        </p:nvSpPr>
        <p:spPr bwMode="auto">
          <a:xfrm>
            <a:off x="5432425" y="1722438"/>
            <a:ext cx="5716588" cy="4259263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>
            <a:defPPr>
              <a:defRPr lang="zh-CN"/>
            </a:defPPr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一、英语听说考试概述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二、考试注意事项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三、机器评分原理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四、各题型评分特点及解题策略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b="1" spc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五、备考建议</a:t>
            </a:r>
            <a:endParaRPr lang="zh-CN" altLang="en-US" sz="2800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pSp>
        <p:nvGrpSpPr>
          <p:cNvPr id="61442" name="组合 8"/>
          <p:cNvGrpSpPr/>
          <p:nvPr/>
        </p:nvGrpSpPr>
        <p:grpSpPr>
          <a:xfrm>
            <a:off x="1843088" y="1722438"/>
            <a:ext cx="3127375" cy="2924175"/>
            <a:chOff x="1842" y="2808"/>
            <a:chExt cx="4925" cy="4604"/>
          </a:xfrm>
        </p:grpSpPr>
        <p:sp>
          <p:nvSpPr>
            <p:cNvPr id="61443" name="椭圆 10"/>
            <p:cNvSpPr/>
            <p:nvPr/>
          </p:nvSpPr>
          <p:spPr>
            <a:xfrm>
              <a:off x="3282" y="3928"/>
              <a:ext cx="3485" cy="348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61444" name="标题 1"/>
            <p:cNvSpPr txBox="1"/>
            <p:nvPr/>
          </p:nvSpPr>
          <p:spPr>
            <a:xfrm>
              <a:off x="3544" y="2808"/>
              <a:ext cx="2605" cy="2697"/>
            </a:xfrm>
            <a:prstGeom prst="rect">
              <a:avLst/>
            </a:prstGeom>
          </p:spPr>
          <p:txBody>
            <a:bodyPr anchor="t" anchorCtr="0"/>
            <a:lstStyle>
              <a:defPPr>
                <a:defRPr lang="zh-CN"/>
              </a:defPPr>
              <a:lvl1pPr marL="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kern="1200" baseline="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marL="4572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9144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3716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18288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内容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提要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61445" name="标题 1"/>
            <p:cNvSpPr txBox="1"/>
            <p:nvPr/>
          </p:nvSpPr>
          <p:spPr>
            <a:xfrm>
              <a:off x="2294" y="5505"/>
              <a:ext cx="3855" cy="1120"/>
            </a:xfrm>
            <a:prstGeom prst="rect">
              <a:avLst/>
            </a:prstGeom>
          </p:spPr>
          <p:txBody>
            <a:bodyPr/>
            <a:lstStyle>
              <a:lvl1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lang="zh-CN" altLang="en-US" sz="4000" b="1" kern="120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algn="r" defTabSz="9537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rgbClr val="0C65A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Outline</a:t>
              </a:r>
              <a:endParaRPr kumimoji="1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C65A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  <p:sp>
          <p:nvSpPr>
            <p:cNvPr id="61446" name="椭圆 13"/>
            <p:cNvSpPr/>
            <p:nvPr/>
          </p:nvSpPr>
          <p:spPr>
            <a:xfrm>
              <a:off x="1842" y="3348"/>
              <a:ext cx="1235" cy="1235"/>
            </a:xfrm>
            <a:prstGeom prst="ellipse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标题 1"/>
          <p:cNvSpPr/>
          <p:nvPr/>
        </p:nvSpPr>
        <p:spPr>
          <a:xfrm>
            <a:off x="307975" y="231775"/>
            <a:ext cx="10226675" cy="711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lvl="0" indent="0" defTabSz="952500">
              <a:buFont typeface="Arial" panose="020B0604020202020204" pitchFamily="34" charset="0"/>
            </a:pPr>
            <a:r>
              <a:rPr lang="zh-CN" altLang="en-US" sz="32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备考建议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62466" name="组合 6"/>
          <p:cNvGrpSpPr/>
          <p:nvPr/>
        </p:nvGrpSpPr>
        <p:grpSpPr>
          <a:xfrm>
            <a:off x="1101725" y="1516063"/>
            <a:ext cx="9988550" cy="4506912"/>
            <a:chOff x="652" y="3527"/>
            <a:chExt cx="8513" cy="5401"/>
          </a:xfrm>
        </p:grpSpPr>
        <p:sp>
          <p:nvSpPr>
            <p:cNvPr id="62467" name="矩形 17"/>
            <p:cNvSpPr/>
            <p:nvPr/>
          </p:nvSpPr>
          <p:spPr>
            <a:xfrm>
              <a:off x="3141" y="7448"/>
              <a:ext cx="6024" cy="14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457200" marR="0" lvl="1" indent="0" algn="l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lrTx/>
                <a:buFontTx/>
                <a:buNone/>
              </a:pPr>
              <a:endParaRPr lang="zh-CN" altLang="en-US" sz="1800" baseline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62468" name="矩形 18"/>
            <p:cNvSpPr/>
            <p:nvPr/>
          </p:nvSpPr>
          <p:spPr>
            <a:xfrm>
              <a:off x="652" y="7448"/>
              <a:ext cx="2489" cy="14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r>
                <a:rPr lang="en-US" altLang="zh-CN" sz="2000" b="1" spc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3.</a:t>
              </a:r>
              <a:r>
                <a:rPr lang="zh-CN" altLang="en-US" sz="2000" b="1" spc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 信息转述与询问</a:t>
              </a:r>
              <a:endPara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62469" name="矩形 19"/>
            <p:cNvSpPr/>
            <p:nvPr/>
          </p:nvSpPr>
          <p:spPr>
            <a:xfrm>
              <a:off x="3141" y="5500"/>
              <a:ext cx="6021" cy="14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457200" marR="0" lvl="1" indent="0" algn="l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ClrTx/>
                <a:buFontTx/>
                <a:buNone/>
              </a:pPr>
              <a:endParaRPr lang="zh-CN" altLang="en-US" sz="1800" baseline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62470" name="矩形 20"/>
            <p:cNvSpPr/>
            <p:nvPr/>
          </p:nvSpPr>
          <p:spPr>
            <a:xfrm>
              <a:off x="672" y="5507"/>
              <a:ext cx="2469" cy="14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r>
                <a:rPr lang="en-US" altLang="zh-CN" sz="2000" b="1" spc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2. </a:t>
              </a:r>
              <a:r>
                <a:rPr lang="zh-CN" altLang="en-US" sz="2000" b="1" spc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信息获取</a:t>
              </a:r>
              <a:endPara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62471" name="矩形 21"/>
            <p:cNvSpPr/>
            <p:nvPr/>
          </p:nvSpPr>
          <p:spPr>
            <a:xfrm>
              <a:off x="2792" y="3529"/>
              <a:ext cx="6373" cy="14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457200" marR="0" lvl="1" indent="0" algn="l" rtl="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ts val="10"/>
                </a:spcAft>
                <a:buClrTx/>
                <a:buFontTx/>
                <a:buNone/>
              </a:pPr>
              <a:endParaRPr lang="zh-CN" altLang="en-US" sz="1800" baseline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62472" name="矩形 22"/>
            <p:cNvSpPr/>
            <p:nvPr/>
          </p:nvSpPr>
          <p:spPr>
            <a:xfrm>
              <a:off x="652" y="3527"/>
              <a:ext cx="2471" cy="14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r>
                <a:rPr lang="en-US" altLang="zh-CN" sz="2000" b="1" spc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1. </a:t>
              </a:r>
              <a:r>
                <a:rPr lang="zh-CN" altLang="en-US" sz="2000" b="1" spc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模仿朗读</a:t>
              </a:r>
              <a:endPara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62473" name="文本框 2"/>
            <p:cNvSpPr/>
            <p:nvPr/>
          </p:nvSpPr>
          <p:spPr>
            <a:xfrm>
              <a:off x="2782" y="3804"/>
              <a:ext cx="6143" cy="1672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742950" lvl="1" indent="-285750" algn="l" rtl="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ts val="10"/>
                </a:spcAft>
                <a:buFont typeface="Wingdings" panose="05000000000000000000" pitchFamily="2" charset="2"/>
                <a:buChar char="ü"/>
              </a:pPr>
              <a:r>
                <a:rPr lang="en-US" altLang="en-US" sz="18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熟读课标词汇及变形发音，加强生词的模仿朗读能力</a:t>
              </a:r>
              <a:endParaRPr lang="en-US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marL="742950" lvl="1" indent="-285750" algn="l" rtl="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ts val="10"/>
                </a:spcAft>
                <a:buFont typeface="Wingdings" panose="05000000000000000000" pitchFamily="2" charset="2"/>
                <a:buChar char="ü"/>
              </a:pPr>
              <a:r>
                <a:rPr lang="en-US" altLang="en-US" sz="18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锻炼语速，培养连读、停顿、弱读、语调等语篇朗读技能</a:t>
              </a:r>
              <a:endParaRPr lang="en-US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62474" name="文本框 4"/>
            <p:cNvSpPr/>
            <p:nvPr/>
          </p:nvSpPr>
          <p:spPr>
            <a:xfrm>
              <a:off x="2792" y="5852"/>
              <a:ext cx="6133" cy="82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742950" lvl="1" indent="-285750" algn="l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n-US" altLang="en-US" sz="18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锻炼核心信息抓取和听记能力，关注语法正确性</a:t>
              </a:r>
              <a:endParaRPr lang="en-US" altLang="zh-CN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marL="742950" lvl="1" indent="-285750" algn="l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n-US" altLang="en-US" sz="18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注意完整回答的规范性</a:t>
              </a:r>
              <a:endParaRPr lang="en-US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62475" name="文本框 5"/>
            <p:cNvSpPr/>
            <p:nvPr/>
          </p:nvSpPr>
          <p:spPr>
            <a:xfrm>
              <a:off x="2782" y="7620"/>
              <a:ext cx="6143" cy="1206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742950" lvl="1" indent="-285750" algn="l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n-US" altLang="en-US" sz="18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善于利用导图，预测故事发展</a:t>
              </a:r>
              <a:endParaRPr lang="en-US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marL="742950" lvl="1" indent="-285750" algn="l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n-US" altLang="en-US" sz="18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强化听记能力及造句能力，尤其是根据笔记造句的能力</a:t>
              </a:r>
              <a:endParaRPr lang="en-US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marL="742950" lvl="1" indent="-285750" algn="l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</a:pPr>
              <a:r>
                <a:rPr lang="en-US" altLang="en-US" sz="18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注意避免语法错误及逻辑错误</a:t>
              </a:r>
              <a:endParaRPr lang="en-US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pic>
        <p:nvPicPr>
          <p:cNvPr id="62476" name="New picture"/>
          <p:cNvPicPr/>
          <p:nvPr/>
        </p:nvPicPr>
        <p:blipFill>
          <a:blip r:embed="rId1"/>
          <a:stretch>
            <a:fillRect/>
          </a:stretch>
        </p:blipFill>
        <p:spPr>
          <a:xfrm>
            <a:off x="10337800" y="10985500"/>
            <a:ext cx="368300" cy="2667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Grp="1"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5122" name="Text Box 5"/>
          <p:cNvSpPr/>
          <p:nvPr/>
        </p:nvSpPr>
        <p:spPr>
          <a:xfrm>
            <a:off x="1199515" y="1268730"/>
            <a:ext cx="10363200" cy="58356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lvl="0" indent="0" algn="ctr" defTabSz="955675" eaLnBrk="1" hangingPunct="1">
              <a:buFont typeface="Arial" panose="020B0604020202020204" pitchFamily="34" charset="0"/>
            </a:pPr>
            <a:r>
              <a:rPr lang="en-US" altLang="zh-CN" sz="3200" b="1" kern="1200" noProof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j-cs"/>
                <a:sym typeface="+mn-ea"/>
              </a:rPr>
              <a:t>2023</a:t>
            </a:r>
            <a:r>
              <a:rPr sz="3200" b="1" kern="1200" noProof="0">
                <a:ln>
                  <a:noFill/>
                </a:ln>
                <a:effectLst/>
                <a:uLnTx/>
                <a:uFillTx/>
                <a:latin typeface="+mn-ea"/>
                <a:ea typeface="+mn-ea"/>
                <a:cs typeface="+mj-cs"/>
                <a:sym typeface="+mn-ea"/>
              </a:rPr>
              <a:t>梅州市中考听说考试题型及分值</a:t>
            </a:r>
            <a:endParaRPr sz="32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2639378" y="2348548"/>
          <a:ext cx="7304472" cy="366839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94502"/>
                <a:gridCol w="1324170"/>
                <a:gridCol w="1324170"/>
                <a:gridCol w="1324170"/>
                <a:gridCol w="2537460"/>
              </a:tblGrid>
              <a:tr h="894947"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序号</a:t>
                      </a:r>
                      <a:endParaRPr lang="zh-CN" altLang="en-US" sz="2000" b="1"/>
                    </a:p>
                  </a:txBody>
                  <a:tcPr marL="91422" marR="91422" marT="45726" marB="45726" vert="horz" anchor="ctr">
                    <a:solidFill>
                      <a:srgbClr val="FFC000"/>
                    </a:solidFill>
                  </a:tcPr>
                </a:tc>
                <a:tc gridSpan="2">
                  <a:txBody>
                    <a:bodyPr wrap="square"/>
                    <a:p>
                      <a:pPr algn="ctr"/>
                      <a:r>
                        <a:rPr lang="zh-CN" altLang="en-US" sz="2000"/>
                        <a:t>题型</a:t>
                      </a:r>
                      <a:endParaRPr lang="zh-CN" altLang="en-US" sz="2000" b="1"/>
                    </a:p>
                  </a:txBody>
                  <a:tcPr marL="91422" marR="91422" marT="45726" marB="45726" vert="horz" anchor="ctr">
                    <a:solidFill>
                      <a:srgbClr val="FFC000"/>
                    </a:solidFill>
                  </a:tcPr>
                </a:tc>
                <a:tc hMerge="1"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题量</a:t>
                      </a:r>
                      <a:endParaRPr lang="zh-CN" altLang="en-US" sz="2000" b="1"/>
                    </a:p>
                  </a:txBody>
                  <a:tcPr marL="91422" marR="91422" marT="45726" marB="45726" vert="horz" anchor="ctr">
                    <a:solidFill>
                      <a:srgbClr val="FFC000"/>
                    </a:solidFill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梅州版分值</a:t>
                      </a:r>
                      <a:endParaRPr lang="zh-CN" altLang="en-US" sz="2000" b="1"/>
                    </a:p>
                  </a:txBody>
                  <a:tcPr marL="91422" marR="91422" marT="45726" marB="45726" vert="horz" anchor="ctr">
                    <a:solidFill>
                      <a:srgbClr val="FFC000"/>
                    </a:solidFill>
                  </a:tcPr>
                </a:tc>
              </a:tr>
              <a:tr h="689610"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1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 gridSpan="2">
                  <a:txBody>
                    <a:bodyPr wrap="square"/>
                    <a:p>
                      <a:pPr algn="ctr"/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模仿朗读</a:t>
                      </a:r>
                      <a:endParaRPr lang="zh-CN" altLang="en-US" sz="2000" b="1">
                        <a:solidFill>
                          <a:srgbClr val="FF0000"/>
                        </a:solidFill>
                      </a:endParaRPr>
                    </a:p>
                  </a:txBody>
                  <a:tcPr marL="91422" marR="91422" marT="45726" marB="45726" vert="horz" anchor="ctr">
                    <a:noFill/>
                  </a:tcPr>
                </a:tc>
                <a:tc hMerge="1"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1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8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</a:tr>
              <a:tr h="396289">
                <a:tc rowSpan="3">
                  <a:txBody>
                    <a:bodyPr wrap="square"/>
                    <a:p>
                      <a:pPr algn="ctr"/>
                      <a:r>
                        <a:rPr lang="en-US" altLang="zh-CN" sz="2000"/>
                        <a:t>2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 rowSpan="3">
                  <a:txBody>
                    <a:bodyPr wrap="square"/>
                    <a:p>
                      <a:pPr algn="ctr"/>
                      <a:r>
                        <a:rPr lang="zh-CN" altLang="en-US" sz="2000"/>
                        <a:t>信息获取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听短对话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3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4.5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</a:tr>
              <a:tr h="396289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2000" b="0"/>
                        <a:t>听长对话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3</a:t>
                      </a:r>
                      <a:endParaRPr lang="en-US" altLang="zh-CN" sz="1800"/>
                    </a:p>
                  </a:txBody>
                  <a:tcPr marL="91422" marR="91422" marT="45726" marB="45726" vert="horz"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800"/>
                        <a:t>4.5</a:t>
                      </a:r>
                      <a:endParaRPr lang="en-US" altLang="zh-CN" sz="1800"/>
                    </a:p>
                  </a:txBody>
                  <a:tcPr marL="91422" marR="91422" marT="45726" marB="45726" vert="horz">
                    <a:noFill/>
                  </a:tcPr>
                </a:tc>
              </a:tr>
              <a:tr h="396289">
                <a:tc vMerge="1">
                  <a:tcPr/>
                </a:tc>
                <a:tc vMerge="1">
                  <a:tcPr/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听独白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1800"/>
                        <a:t>4</a:t>
                      </a:r>
                      <a:endParaRPr lang="zh-CN" altLang="en-US" sz="1800"/>
                    </a:p>
                  </a:txBody>
                  <a:tcPr marL="91422" marR="91422" marT="45726" marB="45726" vert="horz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1800"/>
                        <a:t>6</a:t>
                      </a:r>
                      <a:endParaRPr lang="zh-CN" altLang="en-US" sz="1800"/>
                    </a:p>
                  </a:txBody>
                  <a:tcPr marL="91422" marR="91422" marT="45726" marB="45726" vert="horz">
                    <a:noFill/>
                  </a:tcPr>
                </a:tc>
              </a:tr>
              <a:tr h="447474">
                <a:tc rowSpan="2">
                  <a:txBody>
                    <a:bodyPr wrap="square"/>
                    <a:p>
                      <a:pPr algn="ctr"/>
                      <a:r>
                        <a:rPr lang="en-US" altLang="zh-CN" sz="2000"/>
                        <a:t>3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 rowSpan="2">
                  <a:txBody>
                    <a:bodyPr wrap="square"/>
                    <a:p>
                      <a:pPr algn="ctr"/>
                      <a:r>
                        <a:rPr lang="zh-CN" altLang="en-US" sz="2000" b="1">
                          <a:solidFill>
                            <a:srgbClr val="FF0000"/>
                          </a:solidFill>
                        </a:rPr>
                        <a:t>信息转述</a:t>
                      </a:r>
                      <a:r>
                        <a:rPr lang="zh-CN" altLang="en-US" sz="2000"/>
                        <a:t>及询问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信息转述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1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2000"/>
                        <a:t>5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</a:tr>
              <a:tr h="447474">
                <a:tc vMerge="1">
                  <a:tcPr/>
                </a:tc>
                <a:tc vMerge="1">
                  <a:tcPr/>
                </a:tc>
                <a:tc>
                  <a:txBody>
                    <a:bodyPr wrap="square"/>
                    <a:p>
                      <a:pPr algn="ctr"/>
                      <a:r>
                        <a:rPr lang="zh-CN" altLang="en-US" sz="2000"/>
                        <a:t>信息询问</a:t>
                      </a:r>
                      <a:endParaRPr lang="zh-CN" altLang="en-US" sz="2000" b="0"/>
                    </a:p>
                  </a:txBody>
                  <a:tcPr marL="91422" marR="91422" marT="45726" marB="45726" vert="horz" anchor="ctr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1800"/>
                        <a:t>2</a:t>
                      </a:r>
                      <a:endParaRPr lang="zh-CN" altLang="en-US" sz="1800"/>
                    </a:p>
                  </a:txBody>
                  <a:tcPr marL="91422" marR="91422" marT="45726" marB="45726" vert="horz">
                    <a:noFill/>
                  </a:tcPr>
                </a:tc>
                <a:tc>
                  <a:txBody>
                    <a:bodyPr wrap="square"/>
                    <a:p>
                      <a:pPr algn="ctr"/>
                      <a:r>
                        <a:rPr lang="en-US" altLang="zh-CN" sz="1800"/>
                        <a:t>2</a:t>
                      </a:r>
                      <a:endParaRPr lang="zh-CN" altLang="en-US" sz="1800"/>
                    </a:p>
                  </a:txBody>
                  <a:tcPr marL="91422" marR="91422" marT="45726" marB="45726" vert="horz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 txBox="1">
            <a:spLocks noChangeArrowheads="1"/>
          </p:cNvSpPr>
          <p:nvPr/>
        </p:nvSpPr>
        <p:spPr bwMode="auto">
          <a:xfrm>
            <a:off x="5432425" y="1722438"/>
            <a:ext cx="5519738" cy="4259263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>
            <a:defPPr>
              <a:defRPr lang="zh-CN"/>
            </a:defPPr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一、英语听说考试概述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b="1" spc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二、考试注意事项</a:t>
            </a:r>
            <a:endParaRPr lang="zh-CN" altLang="en-US" sz="2800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三、机器评分原理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四、各题型评分特点及解题策略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五、备考建议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pSp>
        <p:nvGrpSpPr>
          <p:cNvPr id="15363" name="组合 8"/>
          <p:cNvGrpSpPr/>
          <p:nvPr/>
        </p:nvGrpSpPr>
        <p:grpSpPr>
          <a:xfrm>
            <a:off x="1843088" y="1722438"/>
            <a:ext cx="3127375" cy="2924175"/>
            <a:chOff x="1842" y="2808"/>
            <a:chExt cx="4925" cy="4604"/>
          </a:xfrm>
        </p:grpSpPr>
        <p:sp>
          <p:nvSpPr>
            <p:cNvPr id="15364" name="椭圆 10"/>
            <p:cNvSpPr/>
            <p:nvPr/>
          </p:nvSpPr>
          <p:spPr>
            <a:xfrm>
              <a:off x="3282" y="3928"/>
              <a:ext cx="3485" cy="348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5365" name="标题 1"/>
            <p:cNvSpPr txBox="1"/>
            <p:nvPr/>
          </p:nvSpPr>
          <p:spPr>
            <a:xfrm>
              <a:off x="3544" y="2808"/>
              <a:ext cx="2605" cy="2697"/>
            </a:xfrm>
            <a:prstGeom prst="rect">
              <a:avLst/>
            </a:prstGeom>
          </p:spPr>
          <p:txBody>
            <a:bodyPr anchor="t" anchorCtr="0"/>
            <a:lstStyle>
              <a:defPPr>
                <a:defRPr lang="zh-CN"/>
              </a:defPPr>
              <a:lvl1pPr marL="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kern="1200" baseline="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marL="4572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9144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3716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18288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内容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提要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15366" name="标题 1"/>
            <p:cNvSpPr txBox="1"/>
            <p:nvPr/>
          </p:nvSpPr>
          <p:spPr>
            <a:xfrm>
              <a:off x="2369" y="5507"/>
              <a:ext cx="3855" cy="1120"/>
            </a:xfrm>
            <a:prstGeom prst="rect">
              <a:avLst/>
            </a:prstGeom>
          </p:spPr>
          <p:txBody>
            <a:bodyPr/>
            <a:lstStyle>
              <a:lvl1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lang="zh-CN" altLang="en-US" sz="4000" b="1" kern="120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algn="r" defTabSz="9537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rgbClr val="0C65A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Outline</a:t>
              </a:r>
              <a:endParaRPr kumimoji="1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C65A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  <p:sp>
          <p:nvSpPr>
            <p:cNvPr id="15367" name="椭圆 13"/>
            <p:cNvSpPr/>
            <p:nvPr/>
          </p:nvSpPr>
          <p:spPr>
            <a:xfrm>
              <a:off x="1842" y="3348"/>
              <a:ext cx="1235" cy="1235"/>
            </a:xfrm>
            <a:prstGeom prst="ellipse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/>
          <p:nvPr/>
        </p:nvSpPr>
        <p:spPr>
          <a:xfrm>
            <a:off x="646113" y="2025650"/>
            <a:ext cx="4125913" cy="2806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6386" name="文本框 4"/>
          <p:cNvSpPr txBox="1"/>
          <p:nvPr/>
        </p:nvSpPr>
        <p:spPr>
          <a:xfrm>
            <a:off x="6089015" y="2025015"/>
            <a:ext cx="4994275" cy="21685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marL="285750" marR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佩戴耳机：麦克风平行嘴巴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2CM</a:t>
            </a:r>
            <a:endParaRPr kumimoji="0" lang="en-US" altLang="zh-CN" sz="1800" b="0" i="0" u="none" strike="noStrike" kern="1200" cap="none" spc="0" normalizeH="0" baseline="0" noProof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b="0" i="0" u="none" strike="noStrike" kern="1200" cap="none" spc="0" normalizeH="0" baseline="0" noProof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调节音量：音量不宜过低或过高，调好不再碰麦，防噪音干扰</a:t>
            </a:r>
            <a:endParaRPr kumimoji="0" lang="en-US" altLang="zh-CN" sz="1800" b="0" i="0" u="none" strike="noStrike" kern="1200" cap="none" spc="0" normalizeH="0" baseline="0" noProof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b="0" i="0" u="none" strike="noStrike" kern="1200" cap="none" spc="0" normalizeH="0" baseline="0" noProof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若调音环节出现问题，应及时跟考官提出更换电脑的要求</a:t>
            </a:r>
            <a:endParaRPr kumimoji="0" lang="zh-CN" altLang="en-US" sz="1800" b="0" i="0" u="none" strike="noStrike" kern="1200" cap="none" spc="0" normalizeH="0" baseline="0" noProof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pic>
        <p:nvPicPr>
          <p:cNvPr id="16387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22375" y="2471738"/>
            <a:ext cx="4511675" cy="2670175"/>
          </a:xfrm>
          <a:prstGeom prst="rect">
            <a:avLst/>
          </a:prstGeom>
          <a:noFill/>
          <a:ln w="12700">
            <a:solidFill>
              <a:schemeClr val="bg2"/>
            </a:solidFill>
            <a:round/>
          </a:ln>
        </p:spPr>
      </p:pic>
      <p:sp>
        <p:nvSpPr>
          <p:cNvPr id="16388" name="文本框 2"/>
          <p:cNvSpPr/>
          <p:nvPr/>
        </p:nvSpPr>
        <p:spPr>
          <a:xfrm>
            <a:off x="6089650" y="4519613"/>
            <a:ext cx="5232400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>
              <a:buFont typeface="Arial" panose="020B0604020202020204" pitchFamily="34" charset="0"/>
            </a:pPr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一旦试音结束，不再有多余动作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389" name="标题 1"/>
          <p:cNvSpPr txBox="1"/>
          <p:nvPr/>
        </p:nvSpPr>
        <p:spPr>
          <a:xfrm>
            <a:off x="296863" y="220663"/>
            <a:ext cx="6623050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考试注意事项：试音环节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圆角矩形 2"/>
          <p:cNvSpPr/>
          <p:nvPr/>
        </p:nvSpPr>
        <p:spPr>
          <a:xfrm>
            <a:off x="1354138" y="4418013"/>
            <a:ext cx="9567863" cy="1809750"/>
          </a:xfrm>
          <a:prstGeom prst="roundRect">
            <a:avLst>
              <a:gd name="adj" fmla="val 6701"/>
            </a:avLst>
          </a:prstGeom>
          <a:solidFill>
            <a:srgbClr val="E0EBF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10" name="标题 1"/>
          <p:cNvSpPr txBox="1"/>
          <p:nvPr/>
        </p:nvSpPr>
        <p:spPr>
          <a:xfrm>
            <a:off x="323850" y="231775"/>
            <a:ext cx="6623050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考试注意事项：答题环节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17411" name="文本框 3"/>
          <p:cNvSpPr txBox="1"/>
          <p:nvPr/>
        </p:nvSpPr>
        <p:spPr>
          <a:xfrm>
            <a:off x="1628775" y="4316413"/>
            <a:ext cx="9418638" cy="1754188"/>
          </a:xfrm>
          <a:prstGeom prst="rect">
            <a:avLst/>
          </a:prstGeom>
          <a:noFill/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>
              <a:lnSpc>
                <a:spcPct val="150000"/>
              </a:lnSpc>
              <a:buClrTx/>
              <a:buFont typeface="Arial" panose="020B0604020202020204" pitchFamily="34" charset="0"/>
            </a:pP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342900" marR="0" lvl="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zh-CN" altLang="en-US" sz="1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允许一定限度的更改：读错后立即纠正有效，过了一两句之后纠正无效。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342900" marR="0" lvl="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zh-CN" altLang="en-US" sz="1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允许不同的发音方式：英式英语和美式英语均可识别，不影响得分。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342900" marR="0" lvl="0" indent="-342900">
              <a:lnSpc>
                <a:spcPct val="150000"/>
              </a:lnSpc>
              <a:buClrTx/>
              <a:buFont typeface="Arial" panose="020B0604020202020204" pitchFamily="34" charset="0"/>
              <a:buChar char="•"/>
            </a:pPr>
            <a:r>
              <a:rPr lang="zh-CN" altLang="en-US" sz="1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允许同义词更换：同义表达不影响得分，但建议不要超纲（课标要求的</a:t>
            </a:r>
            <a:r>
              <a:rPr lang="en-US" altLang="zh-CN" sz="1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1600</a:t>
            </a:r>
            <a:r>
              <a:rPr lang="zh-CN" altLang="en-US" sz="1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个单词）。</a:t>
            </a:r>
            <a:endParaRPr lang="zh-CN" altLang="en-US">
              <a:latin typeface="等线" panose="02010600030101010101" pitchFamily="2" charset="-122"/>
              <a:ea typeface="等线" panose="02010600030101010101" pitchFamily="2" charset="-122"/>
              <a:sym typeface="等线" panose="02010600030101010101" pitchFamily="2" charset="-122"/>
            </a:endParaRPr>
          </a:p>
        </p:txBody>
      </p:sp>
      <p:sp>
        <p:nvSpPr>
          <p:cNvPr id="17412" name="圆角矩形 5"/>
          <p:cNvSpPr/>
          <p:nvPr/>
        </p:nvSpPr>
        <p:spPr>
          <a:xfrm>
            <a:off x="1547813" y="4111625"/>
            <a:ext cx="1668463" cy="5810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>
              <a:buClrTx/>
              <a:buFont typeface="Arial" panose="020B0604020202020204" pitchFamily="34" charset="0"/>
            </a:pPr>
            <a:r>
              <a:rPr lang="zh-CN" altLang="en-US" sz="24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三允许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17413" name="圆角矩形 7"/>
          <p:cNvSpPr/>
          <p:nvPr/>
        </p:nvSpPr>
        <p:spPr>
          <a:xfrm>
            <a:off x="1354138" y="1622425"/>
            <a:ext cx="9567863" cy="1839913"/>
          </a:xfrm>
          <a:prstGeom prst="roundRect">
            <a:avLst>
              <a:gd name="adj" fmla="val 6701"/>
            </a:avLst>
          </a:prstGeom>
          <a:solidFill>
            <a:srgbClr val="E0EBF6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7414" name="文本框 9"/>
          <p:cNvSpPr txBox="1"/>
          <p:nvPr/>
        </p:nvSpPr>
        <p:spPr>
          <a:xfrm>
            <a:off x="1629409" y="1323885"/>
            <a:ext cx="8639197" cy="198515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marL="0" marR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800" b="0" i="0" u="none" strike="noStrike" kern="1200" cap="none" spc="0" normalizeH="0" baseline="0" noProof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342900" marR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不抢答：等待“开始录音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—</a:t>
            </a: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滴”一声后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1~2</a:t>
            </a: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秒。</a:t>
            </a:r>
            <a:endParaRPr kumimoji="0" lang="en-US" altLang="zh-CN" sz="1800" b="0" i="0" u="none" strike="noStrike" kern="1200" cap="none" spc="0" normalizeH="0" baseline="0" noProof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342900" marR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不拖延、不重复：作答时间充足，但不要拖延作答，也不要重复作答。</a:t>
            </a:r>
            <a:endParaRPr kumimoji="0" lang="en-US" altLang="zh-CN" sz="1800" b="0" i="0" u="none" strike="noStrike" kern="1200" cap="none" spc="0" normalizeH="0" baseline="0" noProof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  <a:p>
            <a:pPr marL="342900" marR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不要答与答案无关内容，例如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Thank you</a:t>
            </a: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，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that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’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s all</a:t>
            </a: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，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sorry I don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’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t know</a:t>
            </a:r>
            <a:r>
              <a:rPr kumimoji="0" lang="zh-CN" altLang="en-US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。</a:t>
            </a:r>
            <a:r>
              <a:rPr kumimoji="0" lang="en-US" altLang="zh-CN" sz="1800" b="0" i="0" u="none" strike="noStrike" kern="1200" cap="none" spc="0" normalizeH="0" baseline="0" noProof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</a:t>
            </a:r>
            <a:endParaRPr kumimoji="0" lang="en-US" altLang="zh-CN" sz="1800" b="0" i="0" u="none" strike="noStrike" kern="1200" cap="none" spc="0" normalizeH="0" baseline="0" noProof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17415" name="圆角矩形 8"/>
          <p:cNvSpPr/>
          <p:nvPr/>
        </p:nvSpPr>
        <p:spPr>
          <a:xfrm>
            <a:off x="1547813" y="1316038"/>
            <a:ext cx="1668463" cy="58261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>
              <a:buClrTx/>
              <a:buFont typeface="Arial" panose="020B0604020202020204" pitchFamily="34" charset="0"/>
            </a:pPr>
            <a:r>
              <a:rPr lang="zh-CN" altLang="en-US" sz="2400" b="1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三不</a:t>
            </a:r>
            <a:endParaRPr lang="en-US" altLang="zh-CN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 txBox="1">
            <a:spLocks noChangeArrowheads="1"/>
          </p:cNvSpPr>
          <p:nvPr/>
        </p:nvSpPr>
        <p:spPr bwMode="auto">
          <a:xfrm>
            <a:off x="5432425" y="1722438"/>
            <a:ext cx="5519738" cy="4259263"/>
          </a:xfrm>
          <a:prstGeom prst="rect">
            <a:avLst/>
          </a:prstGeom>
          <a:noFill/>
          <a:ln>
            <a:noFill/>
          </a:ln>
        </p:spPr>
        <p:txBody>
          <a:bodyPr anchor="t" anchorCtr="0"/>
          <a:lstStyle>
            <a:defPPr>
              <a:defRPr lang="zh-CN"/>
            </a:defPPr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一、英语听说考试概述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二、考试注意事项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b="1" spc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三、机器评分原理</a:t>
            </a:r>
            <a:endParaRPr lang="en-US" altLang="zh-CN" sz="2800" b="1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四、各题型评分特点及解题策略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0" marR="0" lvl="0" indent="0" defTabSz="912495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FontTx/>
            </a:pPr>
            <a:r>
              <a:rPr lang="zh-CN" altLang="en-US" sz="2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五、备考建议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pSp>
        <p:nvGrpSpPr>
          <p:cNvPr id="18435" name="组合 8"/>
          <p:cNvGrpSpPr/>
          <p:nvPr/>
        </p:nvGrpSpPr>
        <p:grpSpPr>
          <a:xfrm>
            <a:off x="1843088" y="1722438"/>
            <a:ext cx="3127375" cy="2924175"/>
            <a:chOff x="1842" y="2808"/>
            <a:chExt cx="4925" cy="4604"/>
          </a:xfrm>
        </p:grpSpPr>
        <p:sp>
          <p:nvSpPr>
            <p:cNvPr id="18436" name="椭圆 10"/>
            <p:cNvSpPr/>
            <p:nvPr/>
          </p:nvSpPr>
          <p:spPr>
            <a:xfrm>
              <a:off x="3282" y="3928"/>
              <a:ext cx="3485" cy="348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18437" name="标题 1"/>
            <p:cNvSpPr txBox="1"/>
            <p:nvPr/>
          </p:nvSpPr>
          <p:spPr>
            <a:xfrm>
              <a:off x="3544" y="2808"/>
              <a:ext cx="2605" cy="2697"/>
            </a:xfrm>
            <a:prstGeom prst="rect">
              <a:avLst/>
            </a:prstGeom>
          </p:spPr>
          <p:txBody>
            <a:bodyPr anchor="t" anchorCtr="0"/>
            <a:lstStyle>
              <a:defPPr>
                <a:defRPr lang="zh-CN"/>
              </a:defPPr>
              <a:lvl1pPr marL="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kern="1200" baseline="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marL="4572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9144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3716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1828800" indent="0" algn="l" defTabSz="95377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1" lang="zh-CN" altLang="en-US" sz="4000" b="1" i="0" u="none" baseline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lang="zh-CN" altLang="en-US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内容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  <a:p>
              <a:pPr marL="0" marR="0" lvl="0" indent="0" defTabSz="954405">
                <a:buClrTx/>
                <a:buFontTx/>
              </a:pPr>
              <a:r>
                <a:rPr lang="zh-CN" altLang="en-US" sz="5400" b="1" spc="0">
                  <a:solidFill>
                    <a:srgbClr val="0C65A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等线" panose="02010600030101010101" pitchFamily="2" charset="-122"/>
                </a:rPr>
                <a:t>提要</a:t>
              </a:r>
              <a:endParaRPr lang="zh-CN" altLang="en-US" sz="5400" b="1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endParaRPr>
            </a:p>
          </p:txBody>
        </p:sp>
        <p:sp>
          <p:nvSpPr>
            <p:cNvPr id="18438" name="标题 1"/>
            <p:cNvSpPr txBox="1"/>
            <p:nvPr/>
          </p:nvSpPr>
          <p:spPr>
            <a:xfrm>
              <a:off x="2294" y="5505"/>
              <a:ext cx="3855" cy="1120"/>
            </a:xfrm>
            <a:prstGeom prst="rect">
              <a:avLst/>
            </a:prstGeom>
          </p:spPr>
          <p:txBody>
            <a:bodyPr/>
            <a:lstStyle>
              <a:lvl1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lang="zh-CN" altLang="en-US" sz="4000" b="1" kern="1200">
                  <a:solidFill>
                    <a:schemeClr val="tx1"/>
                  </a:solidFill>
                  <a:latin typeface="+mj-ea"/>
                  <a:ea typeface="+mj-ea"/>
                  <a:cs typeface="+mj-cs"/>
                </a:defRPr>
              </a:lvl1pPr>
              <a:lvl2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algn="l" defTabSz="953770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 b="1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4572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6pPr>
              <a:lvl7pPr marL="9144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7pPr>
              <a:lvl8pPr marL="13716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8pPr>
              <a:lvl9pPr marL="1828800" algn="ctr" defTabSz="955040" rtl="0" eaLnBrk="1" fontAlgn="base" hangingPunct="1">
                <a:spcBef>
                  <a:spcPct val="0"/>
                </a:spcBef>
                <a:spcAft>
                  <a:spcPct val="0"/>
                </a:spcAft>
                <a:defRPr kumimoji="1" sz="4200">
                  <a:solidFill>
                    <a:schemeClr val="bg1"/>
                  </a:solidFill>
                  <a:latin typeface="Times New Roman" panose="02020603050405020304" pitchFamily="18" charset="0"/>
                  <a:ea typeface="方正大黑简体" pitchFamily="2" charset="-122"/>
                </a:defRPr>
              </a:lvl9pPr>
            </a:lstStyle>
            <a:p>
              <a:pPr marL="0" marR="0" lvl="0" indent="0" algn="r" defTabSz="95377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rgbClr val="0C65AE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+mn-ea"/>
                </a:rPr>
                <a:t>Outline</a:t>
              </a:r>
              <a:endParaRPr kumimoji="1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rgbClr val="0C65A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endParaRPr>
            </a:p>
          </p:txBody>
        </p:sp>
        <p:sp>
          <p:nvSpPr>
            <p:cNvPr id="18439" name="椭圆 13"/>
            <p:cNvSpPr/>
            <p:nvPr/>
          </p:nvSpPr>
          <p:spPr>
            <a:xfrm>
              <a:off x="1842" y="3348"/>
              <a:ext cx="1235" cy="1235"/>
            </a:xfrm>
            <a:prstGeom prst="ellipse">
              <a:avLst/>
            </a:prstGeom>
            <a:solidFill>
              <a:schemeClr val="accent1">
                <a:lumMod val="7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4572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9144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3716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182880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</a:lstStyle>
            <a:p>
              <a:pPr marL="0" marR="0" lvl="0" indent="0" algn="ctr" eaLnBrk="1" hangingPunct="1">
                <a:buClrTx/>
                <a:buFont typeface="Arial" panose="020B0604020202020204" pitchFamily="34" charset="0"/>
              </a:pPr>
              <a:endParaRPr lang="zh-CN" altLang="en-US" sz="180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1"/>
          <p:cNvSpPr/>
          <p:nvPr/>
        </p:nvSpPr>
        <p:spPr>
          <a:xfrm>
            <a:off x="528638" y="1352550"/>
            <a:ext cx="8694737" cy="9207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影响评分的特征主要可分为三类：语音的完整性；语音的音段质量；语法和语义。</a:t>
            </a:r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eaLnBrk="1" hangingPunct="1">
              <a:lnSpc>
                <a:spcPct val="150000"/>
              </a:lnSpc>
              <a:buFont typeface="Arial" panose="020B0604020202020204" pitchFamily="34" charset="0"/>
            </a:pPr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9458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2138" y="3876675"/>
            <a:ext cx="2855912" cy="20447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9459" name="标题 1"/>
          <p:cNvSpPr txBox="1"/>
          <p:nvPr/>
        </p:nvSpPr>
        <p:spPr>
          <a:xfrm>
            <a:off x="323850" y="231775"/>
            <a:ext cx="6623050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机评原理 </a:t>
            </a:r>
            <a:r>
              <a:rPr lang="en-US" altLang="zh-CN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- </a:t>
            </a: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提取采分特征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sp>
        <p:nvSpPr>
          <p:cNvPr id="19460" name="文本框 2"/>
          <p:cNvSpPr txBox="1"/>
          <p:nvPr/>
        </p:nvSpPr>
        <p:spPr>
          <a:xfrm>
            <a:off x="528638" y="1901825"/>
            <a:ext cx="7904163" cy="1336675"/>
          </a:xfrm>
          <a:prstGeom prst="rect">
            <a:avLst/>
          </a:prstGeom>
          <a:noFill/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285750" marR="0" lvl="0" indent="-28575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zh-CN" altLang="en-US" sz="1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 通过语音转文字技术，实现语音完整性评测。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342900" marR="0" lvl="0" indent="-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zh-CN" altLang="en-US" sz="1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通过语音模型分析技术，实现对音段质量及韵律节奏的评测。</a:t>
            </a: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  <a:p>
            <a:pPr marL="342900" marR="0" lvl="0" indent="-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zh-CN" altLang="en-US" sz="1800" spc="0"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通过深度神经网络技术，实现对语法及语义的评测。</a:t>
            </a:r>
            <a:endParaRPr lang="zh-CN" altLang="en-US">
              <a:sym typeface="等线" panose="02010600030101010101" pitchFamily="2" charset="-122"/>
            </a:endParaRPr>
          </a:p>
        </p:txBody>
      </p:sp>
      <p:sp>
        <p:nvSpPr>
          <p:cNvPr id="19461" name="圆角矩形 3"/>
          <p:cNvSpPr/>
          <p:nvPr/>
        </p:nvSpPr>
        <p:spPr>
          <a:xfrm>
            <a:off x="4887913" y="3876675"/>
            <a:ext cx="2701925" cy="490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通过语音转文字技术</a:t>
            </a:r>
            <a:endParaRPr lang="zh-CN" altLang="en-US" sz="1800">
              <a:solidFill>
                <a:srgbClr val="FFFFFF"/>
              </a:solidFill>
              <a:sym typeface="等线" panose="02010600030101010101" pitchFamily="2" charset="-122"/>
            </a:endParaRPr>
          </a:p>
        </p:txBody>
      </p:sp>
      <p:sp>
        <p:nvSpPr>
          <p:cNvPr id="19462" name="圆角矩形 4"/>
          <p:cNvSpPr/>
          <p:nvPr/>
        </p:nvSpPr>
        <p:spPr>
          <a:xfrm>
            <a:off x="4914900" y="4637088"/>
            <a:ext cx="2701925" cy="490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eaLnBrk="1" hangingPunct="1"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 通过语音模型分析技术</a:t>
            </a:r>
            <a:endParaRPr lang="zh-CN" altLang="en-US" sz="1800">
              <a:solidFill>
                <a:srgbClr val="FFFFFF"/>
              </a:solidFill>
              <a:sym typeface="等线" panose="02010600030101010101" pitchFamily="2" charset="-122"/>
            </a:endParaRPr>
          </a:p>
        </p:txBody>
      </p:sp>
      <p:sp>
        <p:nvSpPr>
          <p:cNvPr id="19463" name="圆角矩形 5"/>
          <p:cNvSpPr/>
          <p:nvPr/>
        </p:nvSpPr>
        <p:spPr>
          <a:xfrm>
            <a:off x="4887913" y="5381625"/>
            <a:ext cx="2701925" cy="490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eaLnBrk="1" hangingPunct="1"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 通过深度神经网络技术</a:t>
            </a:r>
            <a:endParaRPr lang="zh-CN" altLang="en-US" sz="1800">
              <a:solidFill>
                <a:srgbClr val="FFFFFF"/>
              </a:solidFill>
              <a:sym typeface="等线" panose="02010600030101010101" pitchFamily="2" charset="-122"/>
            </a:endParaRPr>
          </a:p>
        </p:txBody>
      </p:sp>
      <p:sp>
        <p:nvSpPr>
          <p:cNvPr id="19464" name="圆角矩形 22"/>
          <p:cNvSpPr/>
          <p:nvPr/>
        </p:nvSpPr>
        <p:spPr>
          <a:xfrm>
            <a:off x="9039225" y="3876675"/>
            <a:ext cx="2003425" cy="490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完整性特征</a:t>
            </a:r>
            <a:endParaRPr lang="zh-CN" altLang="en-US" sz="1800">
              <a:solidFill>
                <a:srgbClr val="FFFFFF"/>
              </a:solidFill>
              <a:sym typeface="等线" panose="02010600030101010101" pitchFamily="2" charset="-122"/>
            </a:endParaRPr>
          </a:p>
        </p:txBody>
      </p:sp>
      <p:sp>
        <p:nvSpPr>
          <p:cNvPr id="19465" name="圆角矩形 23"/>
          <p:cNvSpPr/>
          <p:nvPr/>
        </p:nvSpPr>
        <p:spPr>
          <a:xfrm>
            <a:off x="9066213" y="4637088"/>
            <a:ext cx="1978025" cy="490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音段质量特征</a:t>
            </a:r>
            <a:endParaRPr lang="zh-CN" altLang="en-US" sz="1800">
              <a:solidFill>
                <a:srgbClr val="FFFFFF"/>
              </a:solidFill>
              <a:sym typeface="等线" panose="02010600030101010101" pitchFamily="2" charset="-122"/>
            </a:endParaRPr>
          </a:p>
        </p:txBody>
      </p:sp>
      <p:sp>
        <p:nvSpPr>
          <p:cNvPr id="19466" name="圆角矩形 24"/>
          <p:cNvSpPr/>
          <p:nvPr/>
        </p:nvSpPr>
        <p:spPr>
          <a:xfrm>
            <a:off x="9039225" y="5381625"/>
            <a:ext cx="2003425" cy="490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r>
              <a:rPr lang="zh-CN" altLang="en-US" sz="18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语法、语义特征</a:t>
            </a:r>
            <a:endParaRPr lang="zh-CN" altLang="en-US" sz="1800">
              <a:solidFill>
                <a:srgbClr val="FFFFFF"/>
              </a:solidFill>
              <a:sym typeface="等线" panose="02010600030101010101" pitchFamily="2" charset="-122"/>
            </a:endParaRPr>
          </a:p>
        </p:txBody>
      </p:sp>
      <p:sp>
        <p:nvSpPr>
          <p:cNvPr id="19467" name="燕尾形 26"/>
          <p:cNvSpPr/>
          <p:nvPr/>
        </p:nvSpPr>
        <p:spPr>
          <a:xfrm>
            <a:off x="8070850" y="4587875"/>
            <a:ext cx="539750" cy="5397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9468" name="燕尾形 27"/>
          <p:cNvSpPr/>
          <p:nvPr/>
        </p:nvSpPr>
        <p:spPr>
          <a:xfrm>
            <a:off x="3954463" y="4587875"/>
            <a:ext cx="539750" cy="53975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12700">
            <a:noFill/>
            <a:miter lim="800000"/>
          </a:ln>
        </p:spPr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hangingPunct="1">
              <a:buClrTx/>
              <a:buFont typeface="Arial" panose="020B0604020202020204" pitchFamily="34" charset="0"/>
            </a:pPr>
            <a:endParaRPr lang="zh-CN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"/>
          <p:cNvSpPr/>
          <p:nvPr/>
        </p:nvSpPr>
        <p:spPr>
          <a:xfrm>
            <a:off x="463550" y="942975"/>
            <a:ext cx="9572625" cy="646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lnSpc>
                <a:spcPct val="150000"/>
              </a:lnSpc>
              <a:buFont typeface="Arial" panose="020B0604020202020204" pitchFamily="34" charset="0"/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通过人工智能技术对专家打分数据进行分析，算出每个特征权重：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6" name="文本框 2"/>
          <p:cNvSpPr/>
          <p:nvPr/>
        </p:nvSpPr>
        <p:spPr>
          <a:xfrm>
            <a:off x="463550" y="1670050"/>
            <a:ext cx="4775200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举例：原文：</a:t>
            </a: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I like dogs. 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（总分</a:t>
            </a:r>
            <a:r>
              <a:rPr lang="en-US" altLang="zh-CN" sz="18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分）</a:t>
            </a:r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7" name="文本框 4"/>
          <p:cNvSpPr/>
          <p:nvPr/>
        </p:nvSpPr>
        <p:spPr>
          <a:xfrm>
            <a:off x="2460625" y="5840413"/>
            <a:ext cx="54610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zh-CN" altLang="en-US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得分</a:t>
            </a:r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满分 </a:t>
            </a:r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（单词</a:t>
            </a:r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*0.75+</a:t>
            </a:r>
            <a:r>
              <a:rPr lang="zh-CN" altLang="en-US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语调</a:t>
            </a:r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*0.25</a:t>
            </a:r>
            <a:r>
              <a:rPr lang="zh-CN" altLang="en-US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08" name="圆角矩形 15"/>
          <p:cNvSpPr/>
          <p:nvPr/>
        </p:nvSpPr>
        <p:spPr>
          <a:xfrm>
            <a:off x="463550" y="5878513"/>
            <a:ext cx="1844675" cy="423863"/>
          </a:xfrm>
          <a:prstGeom prst="roundRect">
            <a:avLst>
              <a:gd name="adj" fmla="val 8128"/>
            </a:avLst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 anchorCtr="0"/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marL="0" marR="0" lvl="0" indent="0" algn="ctr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</a:pPr>
            <a:r>
              <a:rPr lang="zh-CN" altLang="en-US" sz="1800" spc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建立评分公式</a:t>
            </a:r>
            <a:endParaRPr lang="zh-CN" altLang="en-US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graphicFrame>
        <p:nvGraphicFramePr>
          <p:cNvPr id="21509" name="表格 1"/>
          <p:cNvGraphicFramePr>
            <a:graphicFrameLocks noGrp="1"/>
          </p:cNvGraphicFramePr>
          <p:nvPr/>
        </p:nvGraphicFramePr>
        <p:xfrm>
          <a:off x="463550" y="2279650"/>
          <a:ext cx="11231562" cy="3144838"/>
        </p:xfrm>
        <a:graphic>
          <a:graphicData uri="http://schemas.openxmlformats.org/drawingml/2006/table">
            <a:tbl>
              <a:tblPr/>
              <a:tblGrid>
                <a:gridCol w="2320925"/>
                <a:gridCol w="1806575"/>
                <a:gridCol w="3300412"/>
                <a:gridCol w="3803650"/>
              </a:tblGrid>
              <a:tr h="417512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r>
                        <a:rPr lang="zh-CN" altLang="en-US"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录音 </a:t>
                      </a:r>
                      <a:endParaRPr lang="zh-CN" altLang="en-US" sz="20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r>
                        <a:rPr lang="zh-CN" altLang="en-US"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专家打分</a:t>
                      </a:r>
                      <a:endParaRPr lang="zh-CN" altLang="en-US" sz="20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r>
                        <a:rPr lang="zh-CN" altLang="en-US"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特征提取</a:t>
                      </a:r>
                      <a:endParaRPr lang="zh-CN" altLang="en-US" sz="20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r>
                        <a:rPr lang="zh-CN" altLang="en-US"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评分公式</a:t>
                      </a:r>
                      <a:endParaRPr lang="zh-CN" altLang="en-US" sz="20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2E75B6"/>
                    </a:solidFill>
                  </a:tcPr>
                </a:tc>
              </a:tr>
              <a:tr h="66198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" hangingPunct="1"/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       录音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1  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</a:tr>
              <a:tr h="681038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" hangingPunct="1"/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       录音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</a:tr>
              <a:tr h="6858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" hangingPunct="1"/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       录音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zh-CN" altLang="en-US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</a:tr>
              <a:tr h="698500"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eaLnBrk="1" fontAlgn="b" hangingPunct="1"/>
                      <a:r>
                        <a:rPr lang="zh-CN" altLang="en-US" sz="1800">
                          <a:solidFill>
                            <a:srgbClr val="000000"/>
                          </a:solidFill>
                        </a:rPr>
                        <a:t>       录音</a:t>
                      </a:r>
                      <a:r>
                        <a:rPr lang="en-US" altLang="zh-CN" sz="180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 wrap="square"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1pPr>
                      <a:lvl2pPr marL="4572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2pPr>
                      <a:lvl3pPr marL="9144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3pPr>
                      <a:lvl4pPr marL="13716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4pPr>
                      <a:lvl5pPr marL="182880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等线" panose="02010600030101010101" pitchFamily="2" charset="-122"/>
                          <a:ea typeface="等线" panose="02010600030101010101" pitchFamily="2" charset="-122"/>
                        </a:defRPr>
                      </a:lvl5pPr>
                    </a:lstStyle>
                    <a:p>
                      <a:pPr lvl="0" algn="ctr" eaLnBrk="1" fontAlgn="b" hangingPunct="1"/>
                      <a:endParaRPr lang="en-US" altLang="zh-CN" sz="1800">
                        <a:solidFill>
                          <a:srgbClr val="000000"/>
                        </a:solidFill>
                      </a:endParaRPr>
                    </a:p>
                  </a:txBody>
                  <a:tcPr marL="9524" marR="9524" marT="9522" marB="0" vert="horz" anchor="ctr" anchorCtr="0">
                    <a:lnL w="12700">
                      <a:solidFill>
                        <a:srgbClr val="FFFFFF"/>
                      </a:solidFill>
                      <a:miter lim="800000"/>
                    </a:lnL>
                    <a:lnR w="12700">
                      <a:solidFill>
                        <a:srgbClr val="FFFFFF"/>
                      </a:solidFill>
                      <a:miter lim="800000"/>
                    </a:lnR>
                    <a:lnT w="12700">
                      <a:solidFill>
                        <a:srgbClr val="FFFFFF"/>
                      </a:solidFill>
                      <a:miter lim="800000"/>
                    </a:lnT>
                    <a:lnB w="12700">
                      <a:solidFill>
                        <a:srgbClr val="FFFFFF"/>
                      </a:solidFill>
                      <a:miter lim="800000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  <p:sp>
        <p:nvSpPr>
          <p:cNvPr id="21541" name="文本框 2"/>
          <p:cNvSpPr/>
          <p:nvPr/>
        </p:nvSpPr>
        <p:spPr>
          <a:xfrm>
            <a:off x="3559175" y="2835275"/>
            <a:ext cx="5715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42" name="文本框 27"/>
          <p:cNvSpPr/>
          <p:nvPr/>
        </p:nvSpPr>
        <p:spPr>
          <a:xfrm>
            <a:off x="3559175" y="3489325"/>
            <a:ext cx="5715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43" name="文本框 28"/>
          <p:cNvSpPr/>
          <p:nvPr/>
        </p:nvSpPr>
        <p:spPr>
          <a:xfrm>
            <a:off x="3559175" y="4200525"/>
            <a:ext cx="5715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44" name="文本框 29"/>
          <p:cNvSpPr/>
          <p:nvPr/>
        </p:nvSpPr>
        <p:spPr>
          <a:xfrm>
            <a:off x="3565525" y="4895850"/>
            <a:ext cx="571500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45" name="文本框 3"/>
          <p:cNvSpPr/>
          <p:nvPr/>
        </p:nvSpPr>
        <p:spPr>
          <a:xfrm>
            <a:off x="5094288" y="2849563"/>
            <a:ext cx="2317750" cy="369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单词正确，语调正确</a:t>
            </a:r>
            <a:endParaRPr lang="zh-CN" altLang="en-US" sz="1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46" name="文本框 36"/>
          <p:cNvSpPr/>
          <p:nvPr/>
        </p:nvSpPr>
        <p:spPr>
          <a:xfrm>
            <a:off x="5094288" y="3505200"/>
            <a:ext cx="2317750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单词错误，语调正确</a:t>
            </a:r>
            <a:endParaRPr lang="zh-CN" altLang="en-US" sz="1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47" name="文本框 37"/>
          <p:cNvSpPr/>
          <p:nvPr/>
        </p:nvSpPr>
        <p:spPr>
          <a:xfrm>
            <a:off x="5094288" y="4214813"/>
            <a:ext cx="2317750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单词正确，语调错误</a:t>
            </a:r>
            <a:endParaRPr lang="zh-CN" altLang="en-US" sz="1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48" name="文本框 38"/>
          <p:cNvSpPr/>
          <p:nvPr/>
        </p:nvSpPr>
        <p:spPr>
          <a:xfrm>
            <a:off x="5094288" y="4903788"/>
            <a:ext cx="2317750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eaLnBrk="1" hangingPunct="1">
              <a:buFont typeface="Arial" panose="020B0604020202020204" pitchFamily="34" charset="0"/>
            </a:pP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单词错误，语调错误</a:t>
            </a:r>
            <a:endParaRPr lang="zh-CN" altLang="en-US" sz="1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49" name="矩形 4"/>
          <p:cNvSpPr/>
          <p:nvPr/>
        </p:nvSpPr>
        <p:spPr>
          <a:xfrm>
            <a:off x="8405813" y="2841625"/>
            <a:ext cx="2765425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" hangingPunct="1">
              <a:buFont typeface="Arial" panose="020B0604020202020204" pitchFamily="34" charset="0"/>
            </a:pPr>
            <a:r>
              <a:rPr lang="en-US" altLang="zh-CN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4=4*</a:t>
            </a: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1*0.75+1*0.25</a:t>
            </a: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50" name="矩形 6"/>
          <p:cNvSpPr/>
          <p:nvPr/>
        </p:nvSpPr>
        <p:spPr>
          <a:xfrm>
            <a:off x="8405813" y="3502025"/>
            <a:ext cx="2765425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" hangingPunct="1">
              <a:buFont typeface="Arial" panose="020B0604020202020204" pitchFamily="34" charset="0"/>
            </a:pPr>
            <a:r>
              <a:rPr lang="en-US" altLang="zh-CN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1=4*</a:t>
            </a: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0*0.75+1*0.25</a:t>
            </a: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1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51" name="矩形 7"/>
          <p:cNvSpPr/>
          <p:nvPr/>
        </p:nvSpPr>
        <p:spPr>
          <a:xfrm>
            <a:off x="8405813" y="4235450"/>
            <a:ext cx="2765425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" hangingPunct="1">
              <a:buFont typeface="Arial" panose="020B0604020202020204" pitchFamily="34" charset="0"/>
            </a:pPr>
            <a:r>
              <a:rPr lang="en-US" altLang="zh-CN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3=4*</a:t>
            </a: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1*0.75+0*0.25</a:t>
            </a: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52" name="矩形 8"/>
          <p:cNvSpPr/>
          <p:nvPr/>
        </p:nvSpPr>
        <p:spPr>
          <a:xfrm>
            <a:off x="8405813" y="4908550"/>
            <a:ext cx="2765425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</a:lstStyle>
          <a:p>
            <a:pPr lvl="0" algn="ctr" eaLnBrk="1" fontAlgn="b" hangingPunct="1">
              <a:buFont typeface="Arial" panose="020B0604020202020204" pitchFamily="34" charset="0"/>
            </a:pPr>
            <a:r>
              <a:rPr lang="en-US" altLang="zh-CN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0=4*</a:t>
            </a: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0*0.75+0*0.25</a:t>
            </a:r>
            <a:r>
              <a:rPr lang="zh-CN" altLang="en-US" sz="1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53" name="标题 1"/>
          <p:cNvSpPr txBox="1"/>
          <p:nvPr/>
        </p:nvSpPr>
        <p:spPr>
          <a:xfrm>
            <a:off x="303213" y="73025"/>
            <a:ext cx="10515600" cy="1146175"/>
          </a:xfrm>
          <a:prstGeom prst="rect">
            <a:avLst/>
          </a:prstGeom>
        </p:spPr>
        <p:txBody>
          <a:bodyPr lIns="91436" anchor="t" anchorCtr="0">
            <a:norm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4400" b="0" i="0" u="none" baseline="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zh-CN" altLang="en-US" sz="44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</a:defRPr>
            </a:lvl9pPr>
          </a:lstStyle>
          <a:p>
            <a:pPr marL="0" marR="0" lvl="0" indent="0" eaLnBrk="1" fontAlgn="base" hangingPunct="1">
              <a:lnSpc>
                <a:spcPct val="90000"/>
              </a:lnSpc>
              <a:spcAft>
                <a:spcPct val="0"/>
              </a:spcAft>
              <a:buClrTx/>
              <a:buFontTx/>
            </a:pPr>
            <a:endParaRPr lang="zh-CN" altLang="en-US" sz="2800" b="1">
              <a:solidFill>
                <a:srgbClr val="F1643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54" name="标题 1"/>
          <p:cNvSpPr txBox="1"/>
          <p:nvPr/>
        </p:nvSpPr>
        <p:spPr>
          <a:xfrm>
            <a:off x="303213" y="231775"/>
            <a:ext cx="9572625" cy="711200"/>
          </a:xfrm>
          <a:prstGeom prst="rect">
            <a:avLst/>
          </a:prstGeom>
        </p:spPr>
        <p:txBody>
          <a:bodyPr anchor="t" anchorCtr="0"/>
          <a:lstStyle>
            <a:defPPr>
              <a:defRPr lang="zh-CN"/>
            </a:defPPr>
            <a:lvl1pPr marL="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kern="1200" baseline="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marL="4572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 algn="l" defTabSz="95377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000" b="1" i="0" u="none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4572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6pPr>
            <a:lvl7pPr marL="9144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7pPr>
            <a:lvl8pPr marL="13716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8pPr>
            <a:lvl9pPr marL="1828800" algn="ctr" defTabSz="955040" rtl="0" eaLnBrk="1" fontAlgn="base" hangingPunct="1">
              <a:spcBef>
                <a:spcPct val="0"/>
              </a:spcBef>
              <a:spcAft>
                <a:spcPct val="0"/>
              </a:spcAft>
              <a:defRPr kumimoji="1" lang="zh-CN" altLang="en-US" sz="4200">
                <a:solidFill>
                  <a:schemeClr val="bg1"/>
                </a:solidFill>
                <a:latin typeface="Times New Roman" panose="02020603050405020304" pitchFamily="18" charset="0"/>
                <a:ea typeface="方正大黑简体" pitchFamily="2" charset="-122"/>
              </a:defRPr>
            </a:lvl9pPr>
          </a:lstStyle>
          <a:p>
            <a:pPr marL="0" marR="0" lvl="0" indent="0" defTabSz="954405">
              <a:buClrTx/>
              <a:buFontTx/>
            </a:pP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机评原理 </a:t>
            </a:r>
            <a:r>
              <a:rPr lang="en-US" altLang="zh-CN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- </a:t>
            </a:r>
            <a:r>
              <a:rPr lang="zh-CN" altLang="en-US" sz="3200" b="1" spc="0">
                <a:solidFill>
                  <a:srgbClr val="0C65AE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等线" panose="02010600030101010101" pitchFamily="2" charset="-122"/>
              </a:rPr>
              <a:t>计算采分特征权重值及评分公式</a:t>
            </a:r>
            <a:endParaRPr lang="zh-CN" altLang="en-US" sz="3200" b="1">
              <a:solidFill>
                <a:srgbClr val="0C65AE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等线" panose="02010600030101010101" pitchFamily="2" charset="-122"/>
            </a:endParaRPr>
          </a:p>
        </p:txBody>
      </p:sp>
      <p:pic>
        <p:nvPicPr>
          <p:cNvPr id="21555" name="图片 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8975" y="2906713"/>
            <a:ext cx="339725" cy="2746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21556" name="图片 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8975" y="3559175"/>
            <a:ext cx="339725" cy="27463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21557" name="图片 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8975" y="4251325"/>
            <a:ext cx="339725" cy="27463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21558" name="图片 2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58975" y="4943475"/>
            <a:ext cx="339725" cy="27463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 fill="hold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 fill="hold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 fill="hold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 fill="hold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 fill="hold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 fill="hold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 fill="hold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 fill="hold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 fill="hold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 fill="hold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 fill="hold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 fill="hold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 fill="hold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 fill="hold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41" grpId="0"/>
      <p:bldP spid="21542" grpId="0"/>
      <p:bldP spid="21543" grpId="0"/>
      <p:bldP spid="21544" grpId="0"/>
      <p:bldP spid="21545" grpId="0"/>
      <p:bldP spid="21546" grpId="0"/>
      <p:bldP spid="21547" grpId="0"/>
      <p:bldP spid="21548" grpId="0"/>
      <p:bldP spid="21549" grpId="0"/>
      <p:bldP spid="21550" grpId="0"/>
      <p:bldP spid="21551" grpId="0"/>
      <p:bldP spid="21552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10800,&quot;width&quot;:19200}"/>
</p:tagLst>
</file>

<file path=ppt/tags/tag2.xml><?xml version="1.0" encoding="utf-8"?>
<p:tagLst xmlns:p="http://schemas.openxmlformats.org/presentationml/2006/main">
  <p:tag name="KSO_WM_UNIT_TABLE_BEAUTIFY" val="smartTable{e9ca96ce-6e70-46c6-8a2d-a7bad91d7091}"/>
  <p:tag name="KSO_WM_BEAUTIFY_FLAG" val=""/>
</p:tagLst>
</file>

<file path=ppt/tags/tag3.xml><?xml version="1.0" encoding="utf-8"?>
<p:tagLst xmlns:p="http://schemas.openxmlformats.org/presentationml/2006/main">
  <p:tag name="KSO_WM_UNIT_TABLE_BEAUTIFY" val="smartTable{e9ca96ce-6e70-46c6-8a2d-a7bad91d7091}"/>
  <p:tag name="KSO_WM_BEAUTIFY_FLAG" val=""/>
</p:tagLst>
</file>

<file path=ppt/tags/tag4.xml><?xml version="1.0" encoding="utf-8"?>
<p:tagLst xmlns:p="http://schemas.openxmlformats.org/presentationml/2006/main">
  <p:tag name="KSO_WM_UNIT_TABLE_BEAUTIFY" val="smartTable{d6af5d10-93e8-4366-a263-50dbaf9633cf}"/>
</p:tagLst>
</file>

<file path=ppt/tags/tag5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YWM0ZTM4ZWRkODUwZTQxNmQyODQwMjY1MDZhNTJlZGYifQ=="/>
  <p:tag name="KSO_WPP_MARK_KEY" val="18cc3bf6-eebd-456a-a54c-72df9a561493"/>
</p:tagLst>
</file>

<file path=ppt/theme/theme1.xml><?xml version="1.0" encoding="utf-8"?>
<a:theme xmlns:a="http://schemas.openxmlformats.org/drawingml/2006/main" name="主题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6131</Words>
  <Application>WPS 演示</Application>
  <PresentationFormat/>
  <Paragraphs>697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8" baseType="lpstr">
      <vt:lpstr>Arial</vt:lpstr>
      <vt:lpstr>宋体</vt:lpstr>
      <vt:lpstr>Wingdings</vt:lpstr>
      <vt:lpstr>等线</vt:lpstr>
      <vt:lpstr>等线 Light</vt:lpstr>
      <vt:lpstr>方正大黑简体</vt:lpstr>
      <vt:lpstr>黑体</vt:lpstr>
      <vt:lpstr>微软雅黑</vt:lpstr>
      <vt:lpstr>Times New Roman</vt:lpstr>
      <vt:lpstr>Arial Unicode MS</vt:lpstr>
      <vt:lpstr>Helvetica</vt:lpstr>
      <vt:lpstr>Arial Unicode MS</vt:lpstr>
      <vt:lpstr>华文楷体</vt:lpstr>
      <vt:lpstr>仿宋</vt:lpstr>
      <vt:lpstr>华文隶书</vt:lpstr>
      <vt:lpstr>幼圆</vt:lpstr>
      <vt:lpstr>华文行楷</vt:lpstr>
      <vt:lpstr>楷体</vt:lpstr>
      <vt:lpstr>新宋体</vt:lpstr>
      <vt:lpstr>Tahoma</vt:lpstr>
      <vt:lpstr>Trebuchet MS</vt:lpstr>
      <vt:lpstr>Tempus Sans ITC</vt:lpstr>
      <vt:lpstr>主题ETS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卓-九戒</cp:lastModifiedBy>
  <cp:revision>4</cp:revision>
  <cp:lastPrinted>2022-06-27T16:57:00Z</cp:lastPrinted>
  <dcterms:created xsi:type="dcterms:W3CDTF">2022-06-27T16:57:00Z</dcterms:created>
  <dcterms:modified xsi:type="dcterms:W3CDTF">2023-04-13T15:33:51Z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0DC2B755ECF64EDFB995FF54CDD0A25B_13</vt:lpwstr>
  </property>
  <property fmtid="{D5CDD505-2E9C-101B-9397-08002B2CF9AE}" pid="7" name="KSOProductBuildVer">
    <vt:lpwstr>2052-11.1.0.14036</vt:lpwstr>
  </property>
</Properties>
</file>